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5" r:id="rId2"/>
    <p:sldId id="257" r:id="rId3"/>
    <p:sldId id="261" r:id="rId4"/>
    <p:sldId id="260"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5833"/>
  </p:normalViewPr>
  <p:slideViewPr>
    <p:cSldViewPr snapToGrid="0" snapToObjects="1">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27A5B7-8C28-4B24-ACDA-C594DE1652C9}" type="datetimeFigureOut">
              <a:rPr lang="en-US"/>
              <a:t>5/12/16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2D43F0-09BD-41EC-9E1D-741C2167AEA8}" type="slidenum">
              <a:rPr lang="en-US"/>
              <a:t>‹#›</a:t>
            </a:fld>
            <a:endParaRPr lang="en-US"/>
          </a:p>
        </p:txBody>
      </p:sp>
    </p:spTree>
    <p:extLst>
      <p:ext uri="{BB962C8B-B14F-4D97-AF65-F5344CB8AC3E}">
        <p14:creationId xmlns:p14="http://schemas.microsoft.com/office/powerpoint/2010/main" val="3645079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2D43F0-09BD-41EC-9E1D-741C2167AEA8}" type="slidenum">
              <a:rPr lang="en-US"/>
              <a:t>1</a:t>
            </a:fld>
            <a:endParaRPr lang="en-US"/>
          </a:p>
        </p:txBody>
      </p:sp>
    </p:spTree>
    <p:extLst>
      <p:ext uri="{BB962C8B-B14F-4D97-AF65-F5344CB8AC3E}">
        <p14:creationId xmlns:p14="http://schemas.microsoft.com/office/powerpoint/2010/main" val="2214782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2D43F0-09BD-41EC-9E1D-741C2167AEA8}" type="slidenum">
              <a:rPr lang="en-US"/>
              <a:t>2</a:t>
            </a:fld>
            <a:endParaRPr lang="en-US"/>
          </a:p>
        </p:txBody>
      </p:sp>
    </p:spTree>
    <p:extLst>
      <p:ext uri="{BB962C8B-B14F-4D97-AF65-F5344CB8AC3E}">
        <p14:creationId xmlns:p14="http://schemas.microsoft.com/office/powerpoint/2010/main" val="198146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2D43F0-09BD-41EC-9E1D-741C2167AEA8}" type="slidenum">
              <a:rPr lang="en-US"/>
              <a:t>3</a:t>
            </a:fld>
            <a:endParaRPr lang="en-US"/>
          </a:p>
        </p:txBody>
      </p:sp>
    </p:spTree>
    <p:extLst>
      <p:ext uri="{BB962C8B-B14F-4D97-AF65-F5344CB8AC3E}">
        <p14:creationId xmlns:p14="http://schemas.microsoft.com/office/powerpoint/2010/main" val="1685301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2D43F0-09BD-41EC-9E1D-741C2167AEA8}" type="slidenum">
              <a:rPr lang="en-US"/>
              <a:t>4</a:t>
            </a:fld>
            <a:endParaRPr lang="en-US"/>
          </a:p>
        </p:txBody>
      </p:sp>
    </p:spTree>
    <p:extLst>
      <p:ext uri="{BB962C8B-B14F-4D97-AF65-F5344CB8AC3E}">
        <p14:creationId xmlns:p14="http://schemas.microsoft.com/office/powerpoint/2010/main" val="1774824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2D43F0-09BD-41EC-9E1D-741C2167AEA8}" type="slidenum">
              <a:rPr lang="en-US"/>
              <a:t>5</a:t>
            </a:fld>
            <a:endParaRPr lang="en-US"/>
          </a:p>
        </p:txBody>
      </p:sp>
    </p:spTree>
    <p:extLst>
      <p:ext uri="{BB962C8B-B14F-4D97-AF65-F5344CB8AC3E}">
        <p14:creationId xmlns:p14="http://schemas.microsoft.com/office/powerpoint/2010/main" val="1949602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2D43F0-09BD-41EC-9E1D-741C2167AEA8}" type="slidenum">
              <a:rPr lang="en-US"/>
              <a:t>6</a:t>
            </a:fld>
            <a:endParaRPr lang="en-US"/>
          </a:p>
        </p:txBody>
      </p:sp>
    </p:spTree>
    <p:extLst>
      <p:ext uri="{BB962C8B-B14F-4D97-AF65-F5344CB8AC3E}">
        <p14:creationId xmlns:p14="http://schemas.microsoft.com/office/powerpoint/2010/main" val="320380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39FEE0F1-B90D-7E43-A51F-AEC9CF01BD9F}" type="datetimeFigureOut">
              <a:rPr lang="en-US" smtClean="0"/>
              <a:t>5/12/16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1874751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9FEE0F1-B90D-7E43-A51F-AEC9CF01BD9F}" type="datetimeFigureOut">
              <a:rPr lang="en-US" smtClean="0"/>
              <a:t>5/12/16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65362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9FEE0F1-B90D-7E43-A51F-AEC9CF01BD9F}" type="datetimeFigureOut">
              <a:rPr lang="en-US" smtClean="0"/>
              <a:t>5/12/16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1184671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9FEE0F1-B90D-7E43-A51F-AEC9CF01BD9F}" type="datetimeFigureOut">
              <a:rPr lang="en-US" smtClean="0"/>
              <a:t>5/12/16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1653508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FEE0F1-B90D-7E43-A51F-AEC9CF01BD9F}" type="datetimeFigureOut">
              <a:rPr lang="en-US" smtClean="0"/>
              <a:t>5/12/16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2055128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39FEE0F1-B90D-7E43-A51F-AEC9CF01BD9F}" type="datetimeFigureOut">
              <a:rPr lang="en-US" smtClean="0"/>
              <a:t>5/12/16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410746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39FEE0F1-B90D-7E43-A51F-AEC9CF01BD9F}" type="datetimeFigureOut">
              <a:rPr lang="en-US" smtClean="0"/>
              <a:t>5/12/16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139973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39FEE0F1-B90D-7E43-A51F-AEC9CF01BD9F}" type="datetimeFigureOut">
              <a:rPr lang="en-US" smtClean="0"/>
              <a:t>5/12/16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175768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FEE0F1-B90D-7E43-A51F-AEC9CF01BD9F}" type="datetimeFigureOut">
              <a:rPr lang="en-US" smtClean="0"/>
              <a:t>5/12/16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65462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9FEE0F1-B90D-7E43-A51F-AEC9CF01BD9F}" type="datetimeFigureOut">
              <a:rPr lang="en-US" smtClean="0"/>
              <a:t>5/12/16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80232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39FEE0F1-B90D-7E43-A51F-AEC9CF01BD9F}" type="datetimeFigureOut">
              <a:rPr lang="en-US" smtClean="0"/>
              <a:t>5/12/16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CAC14F-41F6-6645-BEFC-5150C89ADD23}" type="slidenum">
              <a:rPr lang="en-US" smtClean="0"/>
              <a:t>‹#›</a:t>
            </a:fld>
            <a:endParaRPr lang="en-US"/>
          </a:p>
        </p:txBody>
      </p:sp>
    </p:spTree>
    <p:extLst>
      <p:ext uri="{BB962C8B-B14F-4D97-AF65-F5344CB8AC3E}">
        <p14:creationId xmlns:p14="http://schemas.microsoft.com/office/powerpoint/2010/main" val="6262201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FEE0F1-B90D-7E43-A51F-AEC9CF01BD9F}" type="datetimeFigureOut">
              <a:rPr lang="en-US" smtClean="0"/>
              <a:t>5/12/16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AC14F-41F6-6645-BEFC-5150C89ADD23}" type="slidenum">
              <a:rPr lang="en-US" smtClean="0"/>
              <a:t>‹#›</a:t>
            </a:fld>
            <a:endParaRPr lang="en-US"/>
          </a:p>
        </p:txBody>
      </p:sp>
    </p:spTree>
    <p:extLst>
      <p:ext uri="{BB962C8B-B14F-4D97-AF65-F5344CB8AC3E}">
        <p14:creationId xmlns:p14="http://schemas.microsoft.com/office/powerpoint/2010/main" val="2063648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4.jp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5.png"/><Relationship Id="rId5"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9.jpe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jpe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13.jpg"/><Relationship Id="rId5" Type="http://schemas.openxmlformats.org/officeDocument/2006/relationships/image" Target="../media/image5.png"/><Relationship Id="rId6"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cstate="screen">
            <a:extLst>
              <a:ext uri="{28A0092B-C50C-407E-A947-70E740481C1C}">
                <a14:useLocalDpi xmlns:a14="http://schemas.microsoft.com/office/drawing/2010/main"/>
              </a:ext>
            </a:extLst>
          </a:blip>
          <a:stretch>
            <a:fillRect/>
          </a:stretch>
        </p:blipFill>
        <p:spPr>
          <a:xfrm>
            <a:off x="2137559" y="809183"/>
            <a:ext cx="7980218" cy="5636687"/>
          </a:xfrm>
        </p:spPr>
      </p:pic>
      <p:sp>
        <p:nvSpPr>
          <p:cNvPr id="4" name="Title 1"/>
          <p:cNvSpPr txBox="1">
            <a:spLocks/>
          </p:cNvSpPr>
          <p:nvPr/>
        </p:nvSpPr>
        <p:spPr>
          <a:xfrm rot="10800000" flipV="1">
            <a:off x="129540" y="148590"/>
            <a:ext cx="5665470" cy="2165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100" b="1" dirty="0">
                <a:latin typeface="NTPreCursivefk normal" charset="0"/>
                <a:ea typeface="NTPreCursivefk normal" charset="0"/>
                <a:cs typeface="NTPreCursivefk normal" charset="0"/>
              </a:rPr>
              <a:t>Reception: Summer 2</a:t>
            </a:r>
          </a:p>
          <a:p>
            <a:r>
              <a:rPr lang="en-US" sz="1100" b="1" dirty="0">
                <a:latin typeface="NTPreCursivefk normal" charset="0"/>
                <a:ea typeface="NTPreCursivefk normal" charset="0"/>
                <a:cs typeface="NTPreCursivefk normal" charset="0"/>
              </a:rPr>
              <a:t>Humility, Empathy and Perspective, Gratitude.</a:t>
            </a:r>
          </a:p>
        </p:txBody>
      </p:sp>
      <p:pic>
        <p:nvPicPr>
          <p:cNvPr id="6" name="Picture 5"/>
          <p:cNvPicPr/>
          <p:nvPr/>
        </p:nvPicPr>
        <p:blipFill>
          <a:blip r:embed="rId4" cstate="screen">
            <a:extLst>
              <a:ext uri="{28A0092B-C50C-407E-A947-70E740481C1C}">
                <a14:useLocalDpi xmlns:a14="http://schemas.microsoft.com/office/drawing/2010/main"/>
              </a:ext>
            </a:extLst>
          </a:blip>
          <a:srcRect/>
          <a:stretch>
            <a:fillRect/>
          </a:stretch>
        </p:blipFill>
        <p:spPr bwMode="auto">
          <a:xfrm>
            <a:off x="10492740" y="148589"/>
            <a:ext cx="1699260" cy="785477"/>
          </a:xfrm>
          <a:prstGeom prst="rect">
            <a:avLst/>
          </a:prstGeom>
          <a:noFill/>
        </p:spPr>
      </p:pic>
    </p:spTree>
    <p:extLst>
      <p:ext uri="{BB962C8B-B14F-4D97-AF65-F5344CB8AC3E}">
        <p14:creationId xmlns:p14="http://schemas.microsoft.com/office/powerpoint/2010/main" val="1322318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65848" y="1122363"/>
            <a:ext cx="6265411" cy="3759247"/>
          </a:xfrm>
          <a:prstGeom prst="rect">
            <a:avLst/>
          </a:prstGeom>
        </p:spPr>
      </p:pic>
      <p:pic>
        <p:nvPicPr>
          <p:cNvPr id="10" name="Content Placeholder 9"/>
          <p:cNvPicPr>
            <a:picLocks noGrp="1" noChangeAspect="1"/>
          </p:cNvPicPr>
          <p:nvPr>
            <p:ph idx="1"/>
          </p:nvPr>
        </p:nvPicPr>
        <p:blipFill>
          <a:blip r:embed="rId4">
            <a:extLst>
              <a:ext uri="{28A0092B-C50C-407E-A947-70E740481C1C}">
                <a14:useLocalDpi xmlns:a14="http://schemas.microsoft.com/office/drawing/2010/main"/>
              </a:ext>
            </a:extLst>
          </a:blip>
          <a:stretch>
            <a:fillRect/>
          </a:stretch>
        </p:blipFill>
        <p:spPr>
          <a:xfrm>
            <a:off x="6616840" y="1159817"/>
            <a:ext cx="4689459" cy="3721793"/>
          </a:xfrm>
        </p:spPr>
      </p:pic>
      <p:pic>
        <p:nvPicPr>
          <p:cNvPr id="5" name="Picture 4"/>
          <p:cNvPicPr/>
          <p:nvPr/>
        </p:nvPicPr>
        <p:blipFill>
          <a:blip r:embed="rId5" cstate="screen">
            <a:extLst>
              <a:ext uri="{28A0092B-C50C-407E-A947-70E740481C1C}">
                <a14:useLocalDpi xmlns:a14="http://schemas.microsoft.com/office/drawing/2010/main"/>
              </a:ext>
            </a:extLst>
          </a:blip>
          <a:srcRect/>
          <a:stretch>
            <a:fillRect/>
          </a:stretch>
        </p:blipFill>
        <p:spPr bwMode="auto">
          <a:xfrm>
            <a:off x="10027333" y="99684"/>
            <a:ext cx="2056130" cy="920115"/>
          </a:xfrm>
          <a:prstGeom prst="rect">
            <a:avLst/>
          </a:prstGeom>
          <a:noFill/>
        </p:spPr>
      </p:pic>
      <p:sp>
        <p:nvSpPr>
          <p:cNvPr id="4" name="TextBox 3"/>
          <p:cNvSpPr txBox="1"/>
          <p:nvPr/>
        </p:nvSpPr>
        <p:spPr>
          <a:xfrm>
            <a:off x="165848" y="5061969"/>
            <a:ext cx="11707905" cy="1569660"/>
          </a:xfrm>
          <a:prstGeom prst="rect">
            <a:avLst/>
          </a:prstGeom>
          <a:noFill/>
        </p:spPr>
        <p:txBody>
          <a:bodyPr wrap="square" rtlCol="0">
            <a:spAutoFit/>
          </a:bodyPr>
          <a:lstStyle/>
          <a:p>
            <a:r>
              <a:rPr lang="en-US" sz="2400" dirty="0">
                <a:latin typeface="NTPreCursivefk normal" charset="0"/>
                <a:ea typeface="NTPreCursivefk normal" charset="0"/>
                <a:cs typeface="NTPreCursivefk normal" charset="0"/>
              </a:rPr>
              <a:t>Pelican has a long sharp beak which he uses to catch fish. He can’t imagine what it is like for Badger having claws instead of a beak. </a:t>
            </a:r>
          </a:p>
          <a:p>
            <a:r>
              <a:rPr lang="en-US" sz="2400" dirty="0">
                <a:latin typeface="NTPreCursivefk normal" charset="0"/>
                <a:ea typeface="NTPreCursivefk normal" charset="0"/>
                <a:cs typeface="NTPreCursivefk normal" charset="0"/>
              </a:rPr>
              <a:t>Badger has a very powerful sense of smell and can smell food from a long way away. He can’t imagine what it is like for Pelican who cannot smell anything at all! </a:t>
            </a:r>
          </a:p>
        </p:txBody>
      </p:sp>
    </p:spTree>
    <p:extLst>
      <p:ext uri="{BB962C8B-B14F-4D97-AF65-F5344CB8AC3E}">
        <p14:creationId xmlns:p14="http://schemas.microsoft.com/office/powerpoint/2010/main" val="2076832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352283" y="1353260"/>
            <a:ext cx="5529474" cy="3487856"/>
          </a:xfrm>
          <a:prstGeom prst="rect">
            <a:avLst/>
          </a:prstGeom>
        </p:spPr>
      </p:pic>
      <p:pic>
        <p:nvPicPr>
          <p:cNvPr id="6" name="Picture 5"/>
          <p:cNvPicPr/>
          <p:nvPr/>
        </p:nvPicPr>
        <p:blipFill>
          <a:blip r:embed="rId4" cstate="screen">
            <a:extLst>
              <a:ext uri="{28A0092B-C50C-407E-A947-70E740481C1C}">
                <a14:useLocalDpi xmlns:a14="http://schemas.microsoft.com/office/drawing/2010/main"/>
              </a:ext>
            </a:extLst>
          </a:blip>
          <a:srcRect/>
          <a:stretch>
            <a:fillRect/>
          </a:stretch>
        </p:blipFill>
        <p:spPr bwMode="auto">
          <a:xfrm>
            <a:off x="9825627" y="202248"/>
            <a:ext cx="2056130" cy="920115"/>
          </a:xfrm>
          <a:prstGeom prst="rect">
            <a:avLst/>
          </a:prstGeom>
          <a:noFill/>
        </p:spPr>
      </p:pic>
      <p:pic>
        <p:nvPicPr>
          <p:cNvPr id="7" name="Content Placeholder 6"/>
          <p:cNvPicPr>
            <a:picLocks noGrp="1" noChangeAspect="1"/>
          </p:cNvPicPr>
          <p:nvPr>
            <p:ph idx="1"/>
          </p:nvPr>
        </p:nvPicPr>
        <p:blipFill>
          <a:blip r:embed="rId5">
            <a:extLst>
              <a:ext uri="{28A0092B-C50C-407E-A947-70E740481C1C}">
                <a14:useLocalDpi xmlns:a14="http://schemas.microsoft.com/office/drawing/2010/main"/>
              </a:ext>
            </a:extLst>
          </a:blip>
          <a:stretch>
            <a:fillRect/>
          </a:stretch>
        </p:blipFill>
        <p:spPr>
          <a:xfrm>
            <a:off x="243007" y="1122363"/>
            <a:ext cx="6358852" cy="4364378"/>
          </a:xfrm>
        </p:spPr>
      </p:pic>
      <p:sp>
        <p:nvSpPr>
          <p:cNvPr id="8" name="TextBox 7"/>
          <p:cNvSpPr txBox="1"/>
          <p:nvPr/>
        </p:nvSpPr>
        <p:spPr>
          <a:xfrm>
            <a:off x="499290" y="11607450"/>
            <a:ext cx="11147612" cy="369332"/>
          </a:xfrm>
          <a:prstGeom prst="rect">
            <a:avLst/>
          </a:prstGeom>
          <a:noFill/>
        </p:spPr>
        <p:txBody>
          <a:bodyPr wrap="square" rtlCol="0">
            <a:spAutoFit/>
          </a:bodyPr>
          <a:lstStyle/>
          <a:p>
            <a:endParaRPr lang="en-US" dirty="0"/>
          </a:p>
        </p:txBody>
      </p:sp>
      <p:sp>
        <p:nvSpPr>
          <p:cNvPr id="9" name="Rectangle 1"/>
          <p:cNvSpPr>
            <a:spLocks noChangeArrowheads="1"/>
          </p:cNvSpPr>
          <p:nvPr/>
        </p:nvSpPr>
        <p:spPr bwMode="auto">
          <a:xfrm>
            <a:off x="0" y="5478703"/>
            <a:ext cx="1235947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en-US" altLang="en-US" sz="2400" i="1" dirty="0">
                <a:latin typeface="NTPreCursivefk normal" charset="0"/>
                <a:ea typeface="NTPreCursivefk normal" charset="0"/>
                <a:cs typeface="NTPreCursivefk normal" charset="0"/>
              </a:rPr>
              <a:t>T</a:t>
            </a:r>
            <a:r>
              <a:rPr kumimoji="0" lang="en-US" altLang="en-US" sz="2400" b="0" i="1" u="none" strike="noStrike" cap="none" normalizeH="0" baseline="0" dirty="0">
                <a:ln>
                  <a:noFill/>
                </a:ln>
                <a:solidFill>
                  <a:schemeClr val="tx1"/>
                </a:solidFill>
                <a:effectLst/>
                <a:latin typeface="NTPreCursivefk normal" charset="0"/>
                <a:ea typeface="NTPreCursivefk normal" charset="0"/>
                <a:cs typeface="NTPreCursivefk normal" charset="0"/>
              </a:rPr>
              <a:t>he lion is used to being strong and powerful and can’t imagine being so small and weak.</a:t>
            </a:r>
          </a:p>
          <a:p>
            <a:pPr eaLnBrk="0" fontAlgn="base" hangingPunct="0">
              <a:spcBef>
                <a:spcPct val="0"/>
              </a:spcBef>
              <a:spcAft>
                <a:spcPct val="0"/>
              </a:spcAft>
            </a:pPr>
            <a:r>
              <a:rPr kumimoji="0" lang="en-US" altLang="en-US" sz="2400" b="0" i="1" u="none" strike="noStrike" cap="none" normalizeH="0" baseline="0" dirty="0">
                <a:ln>
                  <a:noFill/>
                </a:ln>
                <a:solidFill>
                  <a:schemeClr val="tx1"/>
                </a:solidFill>
                <a:effectLst/>
                <a:latin typeface="NTPreCursivefk normal" charset="0"/>
                <a:ea typeface="NTPreCursivefk normal" charset="0"/>
                <a:cs typeface="NTPreCursivefk normal" charset="0"/>
              </a:rPr>
              <a:t>The lion can roar and scare people away whereas the mouse has to learn to be quick </a:t>
            </a:r>
            <a:r>
              <a:rPr kumimoji="0" lang="en-US" altLang="x-none" sz="2400" b="0" i="1" u="none" strike="noStrike" cap="none" normalizeH="0" baseline="0" dirty="0">
                <a:ln>
                  <a:noFill/>
                </a:ln>
                <a:solidFill>
                  <a:schemeClr val="tx1"/>
                </a:solidFill>
                <a:effectLst/>
                <a:latin typeface="NTPreCursivefk normal" charset="0"/>
                <a:ea typeface="NTPreCursivefk normal" charset="0"/>
                <a:cs typeface="NTPreCursivefk normal" charset="0"/>
              </a:rPr>
              <a:t>to </a:t>
            </a:r>
          </a:p>
          <a:p>
            <a:pPr eaLnBrk="0" fontAlgn="base" hangingPunct="0">
              <a:spcBef>
                <a:spcPct val="0"/>
              </a:spcBef>
              <a:spcAft>
                <a:spcPct val="0"/>
              </a:spcAft>
            </a:pPr>
            <a:r>
              <a:rPr kumimoji="0" lang="en-US" altLang="x-none" sz="2400" b="0" i="1" u="none" strike="noStrike" cap="none" normalizeH="0" baseline="0" dirty="0">
                <a:ln>
                  <a:noFill/>
                </a:ln>
                <a:solidFill>
                  <a:schemeClr val="tx1"/>
                </a:solidFill>
                <a:effectLst/>
                <a:latin typeface="NTPreCursivefk normal" charset="0"/>
                <a:ea typeface="NTPreCursivefk normal" charset="0"/>
                <a:cs typeface="NTPreCursivefk normal" charset="0"/>
              </a:rPr>
              <a:t>find a hiding place.</a:t>
            </a:r>
            <a:r>
              <a:rPr kumimoji="0" lang="en-US" altLang="en-US" sz="2400" b="0" i="0" u="none" strike="noStrike" cap="none" normalizeH="0" baseline="0" dirty="0">
                <a:ln>
                  <a:noFill/>
                </a:ln>
                <a:solidFill>
                  <a:schemeClr val="tx1"/>
                </a:solidFill>
                <a:effectLst/>
                <a:latin typeface="NTPreCursivefk normal" charset="0"/>
                <a:ea typeface="NTPreCursivefk normal" charset="0"/>
                <a:cs typeface="NTPreCursivefk normal" charset="0"/>
              </a:rPr>
              <a:t> </a:t>
            </a:r>
          </a:p>
        </p:txBody>
      </p:sp>
    </p:spTree>
    <p:extLst>
      <p:ext uri="{BB962C8B-B14F-4D97-AF65-F5344CB8AC3E}">
        <p14:creationId xmlns:p14="http://schemas.microsoft.com/office/powerpoint/2010/main" val="1464916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750198" y="1923802"/>
            <a:ext cx="4764828" cy="3247901"/>
          </a:xfrm>
          <a:prstGeom prst="rect">
            <a:avLst/>
          </a:prstGeom>
        </p:spPr>
      </p:pic>
      <p:pic>
        <p:nvPicPr>
          <p:cNvPr id="4" name="Content Placeholder 3"/>
          <p:cNvPicPr>
            <a:picLocks noGrp="1" noChangeAspect="1"/>
          </p:cNvPicPr>
          <p:nvPr>
            <p:ph idx="1"/>
          </p:nvPr>
        </p:nvPicPr>
        <p:blipFill rotWithShape="1">
          <a:blip r:embed="rId4" cstate="screen">
            <a:extLst>
              <a:ext uri="{28A0092B-C50C-407E-A947-70E740481C1C}">
                <a14:useLocalDpi xmlns:a14="http://schemas.microsoft.com/office/drawing/2010/main"/>
              </a:ext>
            </a:extLst>
          </a:blip>
          <a:srcRect/>
          <a:stretch/>
        </p:blipFill>
        <p:spPr>
          <a:xfrm>
            <a:off x="726912" y="434874"/>
            <a:ext cx="5863385" cy="3278819"/>
          </a:xfrm>
        </p:spPr>
      </p:pic>
      <p:pic>
        <p:nvPicPr>
          <p:cNvPr id="6" name="Picture 5"/>
          <p:cNvPicPr/>
          <p:nvPr/>
        </p:nvPicPr>
        <p:blipFill>
          <a:blip r:embed="rId5" cstate="screen">
            <a:extLst>
              <a:ext uri="{28A0092B-C50C-407E-A947-70E740481C1C}">
                <a14:useLocalDpi xmlns:a14="http://schemas.microsoft.com/office/drawing/2010/main"/>
              </a:ext>
            </a:extLst>
          </a:blip>
          <a:srcRect/>
          <a:stretch>
            <a:fillRect/>
          </a:stretch>
        </p:blipFill>
        <p:spPr bwMode="auto">
          <a:xfrm>
            <a:off x="9825627" y="202248"/>
            <a:ext cx="2056130" cy="920115"/>
          </a:xfrm>
          <a:prstGeom prst="rect">
            <a:avLst/>
          </a:prstGeom>
          <a:noFill/>
        </p:spPr>
      </p:pic>
      <p:sp>
        <p:nvSpPr>
          <p:cNvPr id="3" name="TextBox 2"/>
          <p:cNvSpPr txBox="1"/>
          <p:nvPr/>
        </p:nvSpPr>
        <p:spPr>
          <a:xfrm>
            <a:off x="268716" y="3927037"/>
            <a:ext cx="6481482" cy="2677656"/>
          </a:xfrm>
          <a:prstGeom prst="rect">
            <a:avLst/>
          </a:prstGeom>
          <a:noFill/>
        </p:spPr>
        <p:txBody>
          <a:bodyPr wrap="square" rtlCol="0" anchor="t">
            <a:spAutoFit/>
          </a:bodyPr>
          <a:lstStyle/>
          <a:p>
            <a:r>
              <a:rPr lang="en-US" sz="2400" dirty="0">
                <a:latin typeface="NTPreCursivefk normal" charset="0"/>
                <a:ea typeface="NTPreCursivefk normal" charset="0"/>
                <a:cs typeface="NTPreCursivefk normal" charset="0"/>
              </a:rPr>
              <a:t>The cat can move quickly if she wants to , and she can jump onto fences or run away if she is frightened. </a:t>
            </a:r>
          </a:p>
          <a:p>
            <a:r>
              <a:rPr lang="en-US" sz="2400">
                <a:latin typeface="NTPreCursivefk normal" charset="0"/>
                <a:ea typeface="NTPreCursivefk normal" charset="0"/>
                <a:cs typeface="NTPreCursivefk normal" charset="0"/>
              </a:rPr>
              <a:t>She cannot imagine what it is like for the tortoise who moves so slowly he could never run away from danger. He has to carry a shell on his back for protection instead! </a:t>
            </a:r>
            <a:endParaRPr lang="en-US" sz="2400" dirty="0">
              <a:latin typeface="NTPreCursivefk normal" charset="0"/>
              <a:ea typeface="NTPreCursivefk normal" charset="0"/>
              <a:cs typeface="NTPreCursivefk normal" charset="0"/>
            </a:endParaRPr>
          </a:p>
        </p:txBody>
      </p:sp>
    </p:spTree>
    <p:extLst>
      <p:ext uri="{BB962C8B-B14F-4D97-AF65-F5344CB8AC3E}">
        <p14:creationId xmlns:p14="http://schemas.microsoft.com/office/powerpoint/2010/main" val="1750681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cstate="screen">
            <a:extLst>
              <a:ext uri="{28A0092B-C50C-407E-A947-70E740481C1C}">
                <a14:useLocalDpi xmlns:a14="http://schemas.microsoft.com/office/drawing/2010/main"/>
              </a:ext>
            </a:extLst>
          </a:blip>
          <a:srcRect/>
          <a:stretch/>
        </p:blipFill>
        <p:spPr>
          <a:xfrm>
            <a:off x="246006" y="524819"/>
            <a:ext cx="4285653" cy="3274670"/>
          </a:xfrm>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666129" y="524819"/>
            <a:ext cx="5847624" cy="3274670"/>
          </a:xfrm>
          <a:prstGeom prst="rect">
            <a:avLst/>
          </a:prstGeom>
        </p:spPr>
      </p:pic>
      <p:pic>
        <p:nvPicPr>
          <p:cNvPr id="6" name="Picture 5"/>
          <p:cNvPicPr/>
          <p:nvPr/>
        </p:nvPicPr>
        <p:blipFill>
          <a:blip r:embed="rId5" cstate="screen">
            <a:extLst>
              <a:ext uri="{28A0092B-C50C-407E-A947-70E740481C1C}">
                <a14:useLocalDpi xmlns:a14="http://schemas.microsoft.com/office/drawing/2010/main"/>
              </a:ext>
            </a:extLst>
          </a:blip>
          <a:srcRect/>
          <a:stretch>
            <a:fillRect/>
          </a:stretch>
        </p:blipFill>
        <p:spPr bwMode="auto">
          <a:xfrm>
            <a:off x="10136038" y="64744"/>
            <a:ext cx="2056130" cy="920115"/>
          </a:xfrm>
          <a:prstGeom prst="rect">
            <a:avLst/>
          </a:prstGeom>
          <a:noFill/>
        </p:spPr>
      </p:pic>
      <p:sp>
        <p:nvSpPr>
          <p:cNvPr id="7" name="TextBox 6"/>
          <p:cNvSpPr txBox="1"/>
          <p:nvPr/>
        </p:nvSpPr>
        <p:spPr>
          <a:xfrm>
            <a:off x="108502" y="3937273"/>
            <a:ext cx="11312499" cy="3046988"/>
          </a:xfrm>
          <a:prstGeom prst="rect">
            <a:avLst/>
          </a:prstGeom>
          <a:noFill/>
        </p:spPr>
        <p:txBody>
          <a:bodyPr wrap="square" rtlCol="0" anchor="t">
            <a:spAutoFit/>
          </a:bodyPr>
          <a:lstStyle/>
          <a:p>
            <a:r>
              <a:rPr lang="en-US" sz="2400" dirty="0">
                <a:latin typeface="NTPreCursivefk normal" charset="0"/>
                <a:ea typeface="NTPreCursivefk normal" charset="0"/>
                <a:cs typeface="NTPreCursivefk normal" charset="0"/>
              </a:rPr>
              <a:t>Dolphin glides easily though the water with his smooth, streamlined body and flippers.  He can dive to great depths and can even hear underwater. He cannot imagine not being able to swim. But Dolphins’ body is heavy and he </a:t>
            </a:r>
            <a:r>
              <a:rPr lang="en-US" sz="2400" dirty="0" err="1">
                <a:latin typeface="NTPreCursivefk normal" charset="0"/>
                <a:ea typeface="NTPreCursivefk normal" charset="0"/>
                <a:cs typeface="NTPreCursivefk normal" charset="0"/>
              </a:rPr>
              <a:t>doesn</a:t>
            </a:r>
            <a:r>
              <a:rPr lang="fr-FR" sz="2400" dirty="0">
                <a:latin typeface="NTPreCursivefk normal" charset="0"/>
                <a:ea typeface="NTPreCursivefk normal" charset="0"/>
                <a:cs typeface="NTPreCursivefk normal" charset="0"/>
              </a:rPr>
              <a:t>’</a:t>
            </a:r>
            <a:r>
              <a:rPr lang="en-US" sz="2400" dirty="0">
                <a:latin typeface="NTPreCursivefk normal" charset="0"/>
                <a:ea typeface="NTPreCursivefk normal" charset="0"/>
                <a:cs typeface="NTPreCursivefk normal" charset="0"/>
              </a:rPr>
              <a:t>t have any wings so he will never be able to fly like the eagle. </a:t>
            </a:r>
          </a:p>
          <a:p>
            <a:endParaRPr lang="en-US" sz="2400" dirty="0">
              <a:latin typeface="NTPreCursivefk normal" charset="0"/>
              <a:ea typeface="NTPreCursivefk normal" charset="0"/>
              <a:cs typeface="NTPreCursivefk normal" charset="0"/>
            </a:endParaRPr>
          </a:p>
          <a:p>
            <a:r>
              <a:rPr lang="en-US" sz="2400" dirty="0">
                <a:latin typeface="NTPreCursivefk normal" charset="0"/>
                <a:ea typeface="NTPreCursivefk normal" charset="0"/>
                <a:cs typeface="NTPreCursivefk normal" charset="0"/>
              </a:rPr>
              <a:t>The eagle’s light feathers and magnificent wings help him to glide easily through the air .  Flying is easy for him! But eagles are not meant to go underwater, he will never be able to swim like dolphin. </a:t>
            </a:r>
          </a:p>
        </p:txBody>
      </p:sp>
    </p:spTree>
    <p:extLst>
      <p:ext uri="{BB962C8B-B14F-4D97-AF65-F5344CB8AC3E}">
        <p14:creationId xmlns:p14="http://schemas.microsoft.com/office/powerpoint/2010/main" val="1144845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5233458" y="1380058"/>
            <a:ext cx="2724959" cy="2041089"/>
          </a:xfrm>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979096" y="2807504"/>
            <a:ext cx="2801899" cy="3902644"/>
          </a:xfrm>
          <a:prstGeom prst="rect">
            <a:avLst/>
          </a:prstGeom>
        </p:spPr>
      </p:pic>
      <p:pic>
        <p:nvPicPr>
          <p:cNvPr id="6" name="Picture 5"/>
          <p:cNvPicPr/>
          <p:nvPr/>
        </p:nvPicPr>
        <p:blipFill>
          <a:blip r:embed="rId5" cstate="screen">
            <a:extLst>
              <a:ext uri="{28A0092B-C50C-407E-A947-70E740481C1C}">
                <a14:useLocalDpi xmlns:a14="http://schemas.microsoft.com/office/drawing/2010/main"/>
              </a:ext>
            </a:extLst>
          </a:blip>
          <a:srcRect/>
          <a:stretch>
            <a:fillRect/>
          </a:stretch>
        </p:blipFill>
        <p:spPr bwMode="auto">
          <a:xfrm>
            <a:off x="9825627" y="202248"/>
            <a:ext cx="2056130" cy="920115"/>
          </a:xfrm>
          <a:prstGeom prst="rect">
            <a:avLst/>
          </a:prstGeom>
          <a:noFill/>
        </p:spPr>
      </p:pic>
      <p:sp>
        <p:nvSpPr>
          <p:cNvPr id="7" name="TextBox 6"/>
          <p:cNvSpPr txBox="1"/>
          <p:nvPr/>
        </p:nvSpPr>
        <p:spPr>
          <a:xfrm>
            <a:off x="4840940" y="3749878"/>
            <a:ext cx="6898341" cy="2677656"/>
          </a:xfrm>
          <a:prstGeom prst="rect">
            <a:avLst/>
          </a:prstGeom>
          <a:noFill/>
        </p:spPr>
        <p:txBody>
          <a:bodyPr wrap="square" rtlCol="0">
            <a:spAutoFit/>
          </a:bodyPr>
          <a:lstStyle/>
          <a:p>
            <a:r>
              <a:rPr lang="en-US" sz="2400" dirty="0">
                <a:latin typeface="NTPreCursivefk normal" charset="0"/>
                <a:ea typeface="NTPreCursivefk normal" charset="0"/>
                <a:cs typeface="NTPreCursivefk normal" charset="0"/>
              </a:rPr>
              <a:t>The ant is very proud of his home, which all the ants worked together to build! The whole colony is completely underground, and has passageways so tiny only ants can crawl through. He cannot imagine living anywhere else! </a:t>
            </a:r>
          </a:p>
          <a:p>
            <a:endParaRPr lang="en-US" sz="2400" dirty="0">
              <a:latin typeface="NTPreCursivefk normal" charset="0"/>
              <a:ea typeface="NTPreCursivefk normal" charset="0"/>
              <a:cs typeface="NTPreCursivefk normal" charset="0"/>
            </a:endParaRPr>
          </a:p>
          <a:p>
            <a:r>
              <a:rPr lang="en-US" sz="2400" dirty="0">
                <a:latin typeface="NTPreCursivefk normal" charset="0"/>
                <a:ea typeface="NTPreCursivefk normal" charset="0"/>
                <a:cs typeface="NTPreCursivefk normal" charset="0"/>
              </a:rPr>
              <a:t>The ant thinks to himself “The giraffe will never see this! He does not even know this is here!”</a:t>
            </a:r>
          </a:p>
        </p:txBody>
      </p:sp>
      <p:pic>
        <p:nvPicPr>
          <p:cNvPr id="8" name="Picture 7"/>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126243" y="1367647"/>
            <a:ext cx="3505463" cy="2065912"/>
          </a:xfrm>
          <a:prstGeom prst="rect">
            <a:avLst/>
          </a:prstGeom>
        </p:spPr>
      </p:pic>
      <p:sp>
        <p:nvSpPr>
          <p:cNvPr id="9" name="TextBox 8"/>
          <p:cNvSpPr txBox="1"/>
          <p:nvPr/>
        </p:nvSpPr>
        <p:spPr>
          <a:xfrm>
            <a:off x="174812" y="202248"/>
            <a:ext cx="5123329" cy="3046988"/>
          </a:xfrm>
          <a:prstGeom prst="rect">
            <a:avLst/>
          </a:prstGeom>
          <a:noFill/>
        </p:spPr>
        <p:txBody>
          <a:bodyPr wrap="square" rtlCol="0" anchor="t">
            <a:spAutoFit/>
          </a:bodyPr>
          <a:lstStyle/>
          <a:p>
            <a:r>
              <a:rPr lang="en-US" sz="2400" dirty="0">
                <a:latin typeface="NTPreCursivefk normal" charset="0"/>
                <a:ea typeface="NTPreCursivefk normal" charset="0"/>
                <a:cs typeface="NTPreCursivefk normal" charset="0"/>
              </a:rPr>
              <a:t>The giraffe loves her home. She is so tall she can see the fields and the streams all around her. She can’t imagine not being able to see the beautiful land around her! She thought to herself “The ant will never see this! He does not even know this is here!” </a:t>
            </a:r>
          </a:p>
        </p:txBody>
      </p:sp>
    </p:spTree>
    <p:extLst>
      <p:ext uri="{BB962C8B-B14F-4D97-AF65-F5344CB8AC3E}">
        <p14:creationId xmlns:p14="http://schemas.microsoft.com/office/powerpoint/2010/main" val="1249877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997</TotalTime>
  <Words>406</Words>
  <Application>Microsoft Macintosh PowerPoint</Application>
  <PresentationFormat>Widescreen</PresentationFormat>
  <Paragraphs>22</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Calibri Light</vt:lpstr>
      <vt:lpstr>NTPreCursivefk normal</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Empathy and Perspective </dc:title>
  <dc:creator>Jennifer Gifford</dc:creator>
  <cp:lastModifiedBy>Microsoft Office User</cp:lastModifiedBy>
  <cp:revision>24</cp:revision>
  <dcterms:created xsi:type="dcterms:W3CDTF">2016-01-27T17:48:32Z</dcterms:created>
  <dcterms:modified xsi:type="dcterms:W3CDTF">2016-05-12T08:58:21Z</dcterms:modified>
</cp:coreProperties>
</file>