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9" r:id="rId2"/>
    <p:sldId id="291" r:id="rId3"/>
    <p:sldId id="290" r:id="rId4"/>
    <p:sldId id="292" r:id="rId5"/>
    <p:sldId id="293" r:id="rId6"/>
    <p:sldId id="294" r:id="rId7"/>
    <p:sldId id="296" r:id="rId8"/>
    <p:sldId id="297" r:id="rId9"/>
    <p:sldId id="270" r:id="rId10"/>
    <p:sldId id="300" r:id="rId11"/>
    <p:sldId id="269" r:id="rId12"/>
    <p:sldId id="271" r:id="rId13"/>
    <p:sldId id="274" r:id="rId14"/>
    <p:sldId id="298" r:id="rId15"/>
    <p:sldId id="299" r:id="rId16"/>
    <p:sldId id="272" r:id="rId17"/>
    <p:sldId id="273" r:id="rId18"/>
    <p:sldId id="276" r:id="rId19"/>
    <p:sldId id="275" r:id="rId20"/>
    <p:sldId id="277" r:id="rId21"/>
    <p:sldId id="281" r:id="rId22"/>
    <p:sldId id="301" r:id="rId23"/>
    <p:sldId id="282" r:id="rId24"/>
    <p:sldId id="283" r:id="rId25"/>
    <p:sldId id="284" r:id="rId26"/>
    <p:sldId id="285" r:id="rId27"/>
    <p:sldId id="286" r:id="rId28"/>
    <p:sldId id="287"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B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33"/>
  </p:normalViewPr>
  <p:slideViewPr>
    <p:cSldViewPr snapToGrid="0" snapToObjects="1">
      <p:cViewPr>
        <p:scale>
          <a:sx n="90" d="100"/>
          <a:sy n="90" d="100"/>
        </p:scale>
        <p:origin x="1432"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630EC-0B93-E348-B2CE-3CFE25706541}" type="datetimeFigureOut">
              <a:rPr lang="en-US" smtClean="0"/>
              <a:t>5/13/16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032A5-A77F-D94D-B287-73439DAF4A69}" type="slidenum">
              <a:rPr lang="en-US" smtClean="0"/>
              <a:t>‹#›</a:t>
            </a:fld>
            <a:endParaRPr lang="en-US"/>
          </a:p>
        </p:txBody>
      </p:sp>
    </p:spTree>
    <p:extLst>
      <p:ext uri="{BB962C8B-B14F-4D97-AF65-F5344CB8AC3E}">
        <p14:creationId xmlns:p14="http://schemas.microsoft.com/office/powerpoint/2010/main" val="131710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1</a:t>
            </a:fld>
            <a:endParaRPr lang="en-US"/>
          </a:p>
        </p:txBody>
      </p:sp>
    </p:spTree>
    <p:extLst>
      <p:ext uri="{BB962C8B-B14F-4D97-AF65-F5344CB8AC3E}">
        <p14:creationId xmlns:p14="http://schemas.microsoft.com/office/powerpoint/2010/main" val="38071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10</a:t>
            </a:fld>
            <a:endParaRPr lang="en-US"/>
          </a:p>
        </p:txBody>
      </p:sp>
    </p:spTree>
    <p:extLst>
      <p:ext uri="{BB962C8B-B14F-4D97-AF65-F5344CB8AC3E}">
        <p14:creationId xmlns:p14="http://schemas.microsoft.com/office/powerpoint/2010/main" val="211314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11</a:t>
            </a:fld>
            <a:endParaRPr lang="en-US"/>
          </a:p>
        </p:txBody>
      </p:sp>
    </p:spTree>
    <p:extLst>
      <p:ext uri="{BB962C8B-B14F-4D97-AF65-F5344CB8AC3E}">
        <p14:creationId xmlns:p14="http://schemas.microsoft.com/office/powerpoint/2010/main" val="351314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 hands!</a:t>
            </a:r>
            <a:endParaRPr lang="en-US" dirty="0"/>
          </a:p>
        </p:txBody>
      </p:sp>
      <p:sp>
        <p:nvSpPr>
          <p:cNvPr id="4" name="Slide Number Placeholder 3"/>
          <p:cNvSpPr>
            <a:spLocks noGrp="1"/>
          </p:cNvSpPr>
          <p:nvPr>
            <p:ph type="sldNum" sz="quarter" idx="10"/>
          </p:nvPr>
        </p:nvSpPr>
        <p:spPr/>
        <p:txBody>
          <a:bodyPr/>
          <a:lstStyle/>
          <a:p>
            <a:fld id="{CC8032A5-A77F-D94D-B287-73439DAF4A69}" type="slidenum">
              <a:rPr lang="en-US" smtClean="0"/>
              <a:t>12</a:t>
            </a:fld>
            <a:endParaRPr lang="en-US"/>
          </a:p>
        </p:txBody>
      </p:sp>
    </p:spTree>
    <p:extLst>
      <p:ext uri="{BB962C8B-B14F-4D97-AF65-F5344CB8AC3E}">
        <p14:creationId xmlns:p14="http://schemas.microsoft.com/office/powerpoint/2010/main" val="740645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13</a:t>
            </a:fld>
            <a:endParaRPr lang="en-US"/>
          </a:p>
        </p:txBody>
      </p:sp>
    </p:spTree>
    <p:extLst>
      <p:ext uri="{BB962C8B-B14F-4D97-AF65-F5344CB8AC3E}">
        <p14:creationId xmlns:p14="http://schemas.microsoft.com/office/powerpoint/2010/main" val="3498880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14</a:t>
            </a:fld>
            <a:endParaRPr lang="en-US"/>
          </a:p>
        </p:txBody>
      </p:sp>
    </p:spTree>
    <p:extLst>
      <p:ext uri="{BB962C8B-B14F-4D97-AF65-F5344CB8AC3E}">
        <p14:creationId xmlns:p14="http://schemas.microsoft.com/office/powerpoint/2010/main" val="293472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15</a:t>
            </a:fld>
            <a:endParaRPr lang="en-US"/>
          </a:p>
        </p:txBody>
      </p:sp>
    </p:spTree>
    <p:extLst>
      <p:ext uri="{BB962C8B-B14F-4D97-AF65-F5344CB8AC3E}">
        <p14:creationId xmlns:p14="http://schemas.microsoft.com/office/powerpoint/2010/main" val="204858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that these are bacteria and they are so small you can only see them through a microscope.  If they get inside your body they might make you unwell. </a:t>
            </a:r>
          </a:p>
        </p:txBody>
      </p:sp>
      <p:sp>
        <p:nvSpPr>
          <p:cNvPr id="4" name="Slide Number Placeholder 3"/>
          <p:cNvSpPr>
            <a:spLocks noGrp="1"/>
          </p:cNvSpPr>
          <p:nvPr>
            <p:ph type="sldNum" sz="quarter" idx="10"/>
          </p:nvPr>
        </p:nvSpPr>
        <p:spPr/>
        <p:txBody>
          <a:bodyPr/>
          <a:lstStyle/>
          <a:p>
            <a:fld id="{CC8032A5-A77F-D94D-B287-73439DAF4A69}" type="slidenum">
              <a:rPr lang="en-US" smtClean="0"/>
              <a:t>21</a:t>
            </a:fld>
            <a:endParaRPr lang="en-US"/>
          </a:p>
        </p:txBody>
      </p:sp>
    </p:spTree>
    <p:extLst>
      <p:ext uri="{BB962C8B-B14F-4D97-AF65-F5344CB8AC3E}">
        <p14:creationId xmlns:p14="http://schemas.microsoft.com/office/powerpoint/2010/main" val="175611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2</a:t>
            </a:fld>
            <a:endParaRPr lang="en-US"/>
          </a:p>
        </p:txBody>
      </p:sp>
    </p:spTree>
    <p:extLst>
      <p:ext uri="{BB962C8B-B14F-4D97-AF65-F5344CB8AC3E}">
        <p14:creationId xmlns:p14="http://schemas.microsoft.com/office/powerpoint/2010/main" val="358408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3</a:t>
            </a:fld>
            <a:endParaRPr lang="en-US"/>
          </a:p>
        </p:txBody>
      </p:sp>
    </p:spTree>
    <p:extLst>
      <p:ext uri="{BB962C8B-B14F-4D97-AF65-F5344CB8AC3E}">
        <p14:creationId xmlns:p14="http://schemas.microsoft.com/office/powerpoint/2010/main" val="101497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4</a:t>
            </a:fld>
            <a:endParaRPr lang="en-US"/>
          </a:p>
        </p:txBody>
      </p:sp>
    </p:spTree>
    <p:extLst>
      <p:ext uri="{BB962C8B-B14F-4D97-AF65-F5344CB8AC3E}">
        <p14:creationId xmlns:p14="http://schemas.microsoft.com/office/powerpoint/2010/main" val="81261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5</a:t>
            </a:fld>
            <a:endParaRPr lang="en-US"/>
          </a:p>
        </p:txBody>
      </p:sp>
    </p:spTree>
    <p:extLst>
      <p:ext uri="{BB962C8B-B14F-4D97-AF65-F5344CB8AC3E}">
        <p14:creationId xmlns:p14="http://schemas.microsoft.com/office/powerpoint/2010/main" val="207319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6</a:t>
            </a:fld>
            <a:endParaRPr lang="en-US"/>
          </a:p>
        </p:txBody>
      </p:sp>
    </p:spTree>
    <p:extLst>
      <p:ext uri="{BB962C8B-B14F-4D97-AF65-F5344CB8AC3E}">
        <p14:creationId xmlns:p14="http://schemas.microsoft.com/office/powerpoint/2010/main" val="335978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7</a:t>
            </a:fld>
            <a:endParaRPr lang="en-US"/>
          </a:p>
        </p:txBody>
      </p:sp>
    </p:spTree>
    <p:extLst>
      <p:ext uri="{BB962C8B-B14F-4D97-AF65-F5344CB8AC3E}">
        <p14:creationId xmlns:p14="http://schemas.microsoft.com/office/powerpoint/2010/main" val="41934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8</a:t>
            </a:fld>
            <a:endParaRPr lang="en-US"/>
          </a:p>
        </p:txBody>
      </p:sp>
    </p:spTree>
    <p:extLst>
      <p:ext uri="{BB962C8B-B14F-4D97-AF65-F5344CB8AC3E}">
        <p14:creationId xmlns:p14="http://schemas.microsoft.com/office/powerpoint/2010/main" val="394568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032A5-A77F-D94D-B287-73439DAF4A69}" type="slidenum">
              <a:rPr lang="en-US" smtClean="0"/>
              <a:t>9</a:t>
            </a:fld>
            <a:endParaRPr lang="en-US"/>
          </a:p>
        </p:txBody>
      </p:sp>
    </p:spTree>
    <p:extLst>
      <p:ext uri="{BB962C8B-B14F-4D97-AF65-F5344CB8AC3E}">
        <p14:creationId xmlns:p14="http://schemas.microsoft.com/office/powerpoint/2010/main" val="426727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0B8B01E-ABFC-F34B-9859-CE08EF8A5683}" type="datetimeFigureOut">
              <a:rPr lang="en-US" smtClean="0"/>
              <a:t>5/13/16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770549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0B8B01E-ABFC-F34B-9859-CE08EF8A5683}" type="datetimeFigureOut">
              <a:rPr lang="en-US" smtClean="0"/>
              <a:t>5/13/16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52466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0B8B01E-ABFC-F34B-9859-CE08EF8A5683}" type="datetimeFigureOut">
              <a:rPr lang="en-US" smtClean="0"/>
              <a:t>5/13/16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42609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0B8B01E-ABFC-F34B-9859-CE08EF8A5683}" type="datetimeFigureOut">
              <a:rPr lang="en-US" smtClean="0"/>
              <a:t>5/13/16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74668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0B8B01E-ABFC-F34B-9859-CE08EF8A5683}" type="datetimeFigureOut">
              <a:rPr lang="en-US" smtClean="0"/>
              <a:t>5/13/16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89309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0B8B01E-ABFC-F34B-9859-CE08EF8A5683}" type="datetimeFigureOut">
              <a:rPr lang="en-US" smtClean="0"/>
              <a:t>5/13/16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41862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0B8B01E-ABFC-F34B-9859-CE08EF8A5683}" type="datetimeFigureOut">
              <a:rPr lang="en-US" smtClean="0"/>
              <a:t>5/13/16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43495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0B8B01E-ABFC-F34B-9859-CE08EF8A5683}" type="datetimeFigureOut">
              <a:rPr lang="en-US" smtClean="0"/>
              <a:t>5/13/16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11610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8B01E-ABFC-F34B-9859-CE08EF8A5683}" type="datetimeFigureOut">
              <a:rPr lang="en-US" smtClean="0"/>
              <a:t>5/13/16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8075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0B8B01E-ABFC-F34B-9859-CE08EF8A5683}" type="datetimeFigureOut">
              <a:rPr lang="en-US" smtClean="0"/>
              <a:t>5/13/16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0168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0B8B01E-ABFC-F34B-9859-CE08EF8A5683}" type="datetimeFigureOut">
              <a:rPr lang="en-US" smtClean="0"/>
              <a:t>5/13/16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110B2-DAA7-3B47-A850-B78BFB5B3D32}" type="slidenum">
              <a:rPr lang="en-US" smtClean="0"/>
              <a:t>‹#›</a:t>
            </a:fld>
            <a:endParaRPr lang="en-US"/>
          </a:p>
        </p:txBody>
      </p:sp>
    </p:spTree>
    <p:extLst>
      <p:ext uri="{BB962C8B-B14F-4D97-AF65-F5344CB8AC3E}">
        <p14:creationId xmlns:p14="http://schemas.microsoft.com/office/powerpoint/2010/main" val="18265486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8B01E-ABFC-F34B-9859-CE08EF8A5683}" type="datetimeFigureOut">
              <a:rPr lang="en-US" smtClean="0"/>
              <a:t>5/13/16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110B2-DAA7-3B47-A850-B78BFB5B3D32}" type="slidenum">
              <a:rPr lang="en-US" smtClean="0"/>
              <a:t>‹#›</a:t>
            </a:fld>
            <a:endParaRPr lang="en-US"/>
          </a:p>
        </p:txBody>
      </p:sp>
    </p:spTree>
    <p:extLst>
      <p:ext uri="{BB962C8B-B14F-4D97-AF65-F5344CB8AC3E}">
        <p14:creationId xmlns:p14="http://schemas.microsoft.com/office/powerpoint/2010/main" val="1226855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pn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pn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png"/><Relationship Id="rId5" Type="http://schemas.openxmlformats.org/officeDocument/2006/relationships/image" Target="../media/image22.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19.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9.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tiff"/><Relationship Id="rId5"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jpg"/><Relationship Id="rId5" Type="http://schemas.openxmlformats.org/officeDocument/2006/relationships/image" Target="../media/image9.tiff"/><Relationship Id="rId6" Type="http://schemas.openxmlformats.org/officeDocument/2006/relationships/image" Target="../media/image19.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tiff"/><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tiff"/><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6680" y="240665"/>
            <a:ext cx="5665470" cy="216535"/>
          </a:xfrm>
        </p:spPr>
        <p:txBody>
          <a:bodyPr>
            <a:noAutofit/>
          </a:bodyPr>
          <a:lstStyle/>
          <a:p>
            <a:r>
              <a:rPr lang="en-US" sz="1100" b="1" dirty="0">
                <a:latin typeface="NTPreCursivefk normal" charset="0"/>
                <a:ea typeface="NTPreCursivefk normal" charset="0"/>
                <a:cs typeface="NTPreCursivefk normal" charset="0"/>
              </a:rPr>
              <a:t>Reception: Autumn 1 </a:t>
            </a:r>
            <a:br>
              <a:rPr lang="en-US" sz="1100" b="1" dirty="0">
                <a:latin typeface="NTPreCursivefk normal" charset="0"/>
                <a:ea typeface="NTPreCursivefk normal" charset="0"/>
                <a:cs typeface="NTPreCursivefk normal" charset="0"/>
              </a:rPr>
            </a:br>
            <a:r>
              <a:rPr lang="en-US" sz="1100" b="1" dirty="0">
                <a:latin typeface="NTPreCursivefk normal" charset="0"/>
                <a:ea typeface="NTPreCursivefk normal" charset="0"/>
                <a:cs typeface="NTPreCursivefk normal" charset="0"/>
              </a:rPr>
              <a:t>Self Control, Bravery, Love and Kindness</a:t>
            </a:r>
            <a:r>
              <a:rPr lang="en-US" sz="1800" b="1" dirty="0">
                <a:latin typeface="NTPreCursivefk normal" charset="0"/>
                <a:ea typeface="NTPreCursivefk normal" charset="0"/>
                <a:cs typeface="NTPreCursivefk normal" charset="0"/>
              </a:rPr>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0440" y="617220"/>
            <a:ext cx="8529972" cy="6024390"/>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20486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765" y="487568"/>
            <a:ext cx="4153085" cy="5674658"/>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latin typeface="NTPreCursivefk normal" charset="0"/>
                <a:ea typeface="NTPreCursivefk normal" charset="0"/>
                <a:cs typeface="NTPreCursivefk normal" charset="0"/>
              </a:rPr>
              <a:t>When all the children were sitting on the carpet reading</a:t>
            </a:r>
            <a:r>
              <a:rPr lang="en-US" sz="4000" dirty="0" smtClean="0">
                <a:latin typeface="NTPreCursivefk normal" charset="0"/>
                <a:ea typeface="NTPreCursivefk normal" charset="0"/>
                <a:cs typeface="NTPreCursivefk normal" charset="0"/>
              </a:rPr>
              <a:t>, </a:t>
            </a:r>
            <a:r>
              <a:rPr lang="en-US" sz="4000" dirty="0">
                <a:latin typeface="NTPreCursivefk normal" charset="0"/>
                <a:ea typeface="NTPreCursivefk normal" charset="0"/>
                <a:cs typeface="NTPreCursivefk normal" charset="0"/>
              </a:rPr>
              <a:t>Alfie started to fidget in his carpet space and </a:t>
            </a:r>
            <a:r>
              <a:rPr lang="en-US" sz="4000" dirty="0" smtClean="0">
                <a:latin typeface="NTPreCursivefk normal" charset="0"/>
                <a:ea typeface="NTPreCursivefk normal" charset="0"/>
                <a:cs typeface="NTPreCursivefk normal" charset="0"/>
              </a:rPr>
              <a:t>poke </a:t>
            </a:r>
            <a:r>
              <a:rPr lang="en-US" sz="4000" dirty="0">
                <a:latin typeface="NTPreCursivefk normal" charset="0"/>
                <a:ea typeface="NTPreCursivefk normal" charset="0"/>
                <a:cs typeface="NTPreCursivefk normal" charset="0"/>
              </a:rPr>
              <a:t>his friend in front of him.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849" b="25882"/>
          <a:stretch/>
        </p:blipFill>
        <p:spPr>
          <a:xfrm>
            <a:off x="4536883" y="1170362"/>
            <a:ext cx="5993006" cy="44799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5888" y="4294223"/>
            <a:ext cx="1274001" cy="1356079"/>
          </a:xfrm>
          <a:prstGeom prst="rect">
            <a:avLst/>
          </a:prstGeom>
        </p:spPr>
      </p:pic>
      <p:sp>
        <p:nvSpPr>
          <p:cNvPr id="6" name="Rectangle 5"/>
          <p:cNvSpPr/>
          <p:nvPr/>
        </p:nvSpPr>
        <p:spPr>
          <a:xfrm>
            <a:off x="1826432" y="5814379"/>
            <a:ext cx="8608126" cy="707886"/>
          </a:xfrm>
          <a:prstGeom prst="rect">
            <a:avLst/>
          </a:prstGeom>
        </p:spPr>
        <p:txBody>
          <a:bodyPr wrap="none">
            <a:spAutoFit/>
          </a:bodyPr>
          <a:lstStyle/>
          <a:p>
            <a:pPr algn="ctr"/>
            <a:r>
              <a:rPr lang="en-US" sz="4000" b="1" dirty="0" smtClean="0">
                <a:solidFill>
                  <a:srgbClr val="FF0000"/>
                </a:solidFill>
                <a:latin typeface="NTPreCursivefk normal" charset="0"/>
                <a:ea typeface="NTPreCursivefk normal" charset="0"/>
                <a:cs typeface="NTPreCursivefk normal" charset="0"/>
              </a:rPr>
              <a:t>How could Alfie choose to be dignified instead?</a:t>
            </a:r>
            <a:endParaRPr lang="en-US" sz="4000" b="1" dirty="0">
              <a:solidFill>
                <a:srgbClr val="FF0000"/>
              </a:solidFill>
              <a:latin typeface="NTPreCursivefk normal" charset="0"/>
              <a:ea typeface="NTPreCursivefk normal" charset="0"/>
              <a:cs typeface="NTPreCursivefk normal" charset="0"/>
            </a:endParaRPr>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9730404" y="126552"/>
            <a:ext cx="2056130" cy="920115"/>
          </a:xfrm>
          <a:prstGeom prst="rect">
            <a:avLst/>
          </a:prstGeom>
          <a:noFill/>
        </p:spPr>
      </p:pic>
    </p:spTree>
    <p:extLst>
      <p:ext uri="{BB962C8B-B14F-4D97-AF65-F5344CB8AC3E}">
        <p14:creationId xmlns:p14="http://schemas.microsoft.com/office/powerpoint/2010/main" val="1928259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6297785" y="1545668"/>
            <a:ext cx="5831213" cy="3603812"/>
          </a:xfrm>
          <a:prstGeom prst="cloudCallout">
            <a:avLst>
              <a:gd name="adj1" fmla="val -78959"/>
              <a:gd name="adj2" fmla="val -736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0996" t="43956" r="17531" b="16797"/>
          <a:stretch/>
        </p:blipFill>
        <p:spPr>
          <a:xfrm>
            <a:off x="6730337" y="1804020"/>
            <a:ext cx="5069542" cy="2887140"/>
          </a:xfrm>
          <a:prstGeom prst="ellipse">
            <a:avLst/>
          </a:prstGeom>
          <a:ln>
            <a:noFill/>
          </a:ln>
          <a:effectLst>
            <a:softEdge rad="112500"/>
          </a:effectLst>
        </p:spPr>
      </p:pic>
      <p:sp>
        <p:nvSpPr>
          <p:cNvPr id="5" name="TextBox 4"/>
          <p:cNvSpPr txBox="1"/>
          <p:nvPr/>
        </p:nvSpPr>
        <p:spPr>
          <a:xfrm>
            <a:off x="145562" y="2182568"/>
            <a:ext cx="5889811" cy="5324535"/>
          </a:xfrm>
          <a:prstGeom prst="rect">
            <a:avLst/>
          </a:prstGeom>
          <a:noFill/>
        </p:spPr>
        <p:txBody>
          <a:bodyPr wrap="square" rtlCol="0" anchor="t">
            <a:spAutoFit/>
          </a:bodyPr>
          <a:lstStyle/>
          <a:p>
            <a:pPr algn="ctr"/>
            <a:r>
              <a:rPr lang="en-US" sz="4400" dirty="0">
                <a:latin typeface="NTPreCursivefk normal" charset="0"/>
                <a:ea typeface="NTPreCursivefk normal" charset="0"/>
                <a:cs typeface="NTPreCursivefk normal" charset="0"/>
              </a:rPr>
              <a:t>Alfie </a:t>
            </a:r>
            <a:r>
              <a:rPr lang="en-US" sz="4400" dirty="0" smtClean="0">
                <a:latin typeface="NTPreCursivefk normal" charset="0"/>
                <a:ea typeface="NTPreCursivefk normal" charset="0"/>
                <a:cs typeface="NTPreCursivefk normal" charset="0"/>
              </a:rPr>
              <a:t>had </a:t>
            </a:r>
            <a:r>
              <a:rPr lang="en-US" sz="4400" dirty="0">
                <a:latin typeface="NTPreCursivefk normal" charset="0"/>
                <a:ea typeface="NTPreCursivefk normal" charset="0"/>
                <a:cs typeface="NTPreCursivefk normal" charset="0"/>
              </a:rPr>
              <a:t>been playing outside. He </a:t>
            </a:r>
            <a:r>
              <a:rPr lang="en-US" sz="4400" dirty="0" smtClean="0">
                <a:latin typeface="NTPreCursivefk normal" charset="0"/>
                <a:ea typeface="NTPreCursivefk normal" charset="0"/>
                <a:cs typeface="NTPreCursivefk normal" charset="0"/>
              </a:rPr>
              <a:t>was </a:t>
            </a:r>
            <a:r>
              <a:rPr lang="en-US" sz="4400" dirty="0">
                <a:latin typeface="NTPreCursivefk normal" charset="0"/>
                <a:ea typeface="NTPreCursivefk normal" charset="0"/>
                <a:cs typeface="NTPreCursivefk normal" charset="0"/>
              </a:rPr>
              <a:t>very hungry.  </a:t>
            </a:r>
          </a:p>
          <a:p>
            <a:pPr algn="ctr"/>
            <a:r>
              <a:rPr lang="en-US" sz="4400" dirty="0">
                <a:latin typeface="NTPreCursivefk normal" charset="0"/>
                <a:ea typeface="NTPreCursivefk normal" charset="0"/>
                <a:cs typeface="NTPreCursivefk normal" charset="0"/>
              </a:rPr>
              <a:t> In family dining today there </a:t>
            </a:r>
            <a:r>
              <a:rPr lang="en-US" sz="4400" dirty="0" smtClean="0">
                <a:latin typeface="NTPreCursivefk normal" charset="0"/>
                <a:ea typeface="NTPreCursivefk normal" charset="0"/>
                <a:cs typeface="NTPreCursivefk normal" charset="0"/>
              </a:rPr>
              <a:t>would </a:t>
            </a:r>
            <a:r>
              <a:rPr lang="en-US" sz="4400" dirty="0">
                <a:latin typeface="NTPreCursivefk normal" charset="0"/>
                <a:ea typeface="NTPreCursivefk normal" charset="0"/>
                <a:cs typeface="NTPreCursivefk normal" charset="0"/>
              </a:rPr>
              <a:t>be pizza and sweetcorn and broccoli. </a:t>
            </a:r>
          </a:p>
          <a:p>
            <a:pPr algn="ctr"/>
            <a:r>
              <a:rPr lang="en-US" sz="4400" dirty="0">
                <a:latin typeface="NTPreCursivefk normal" charset="0"/>
                <a:ea typeface="NTPreCursivefk normal" charset="0"/>
                <a:cs typeface="NTPreCursivefk normal" charset="0"/>
              </a:rPr>
              <a:t> </a:t>
            </a:r>
            <a:r>
              <a:rPr lang="en-US" sz="4400" dirty="0" smtClean="0">
                <a:latin typeface="NTPreCursivefk normal" charset="0"/>
                <a:ea typeface="NTPreCursivefk normal" charset="0"/>
                <a:cs typeface="NTPreCursivefk normal" charset="0"/>
              </a:rPr>
              <a:t>Alfie’s </a:t>
            </a:r>
            <a:r>
              <a:rPr lang="en-US" sz="4400" dirty="0" err="1" smtClean="0">
                <a:latin typeface="NTPreCursivefk normal" charset="0"/>
                <a:ea typeface="NTPreCursivefk normal" charset="0"/>
                <a:cs typeface="NTPreCursivefk normal" charset="0"/>
              </a:rPr>
              <a:t>favourites</a:t>
            </a:r>
            <a:r>
              <a:rPr lang="en-US" sz="4400" dirty="0" smtClean="0">
                <a:latin typeface="NTPreCursivefk normal" charset="0"/>
                <a:ea typeface="NTPreCursivefk normal" charset="0"/>
                <a:cs typeface="NTPreCursivefk normal" charset="0"/>
              </a:rPr>
              <a:t>!</a:t>
            </a:r>
            <a:endParaRPr lang="en-US" sz="4400" dirty="0">
              <a:latin typeface="NTPreCursivefk normal" charset="0"/>
              <a:ea typeface="NTPreCursivefk normal" charset="0"/>
              <a:cs typeface="NTPreCursivefk normal" charset="0"/>
            </a:endParaRPr>
          </a:p>
          <a:p>
            <a:endParaRPr lang="en-US" sz="4400" dirty="0">
              <a:latin typeface="NTPreCursivefk normal" charset="0"/>
              <a:ea typeface="NTPreCursivefk normal" charset="0"/>
              <a:cs typeface="NTPreCursivefk normal" charset="0"/>
            </a:endParaRPr>
          </a:p>
          <a:p>
            <a:endParaRPr lang="en-US" sz="3200" dirty="0">
              <a:latin typeface="NTPreCursivefk normal" charset="0"/>
              <a:ea typeface="NTPreCursivefk normal" charset="0"/>
              <a:cs typeface="NTPreCursivefk normal" charset="0"/>
            </a:endParaRP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0072868" y="161517"/>
            <a:ext cx="2056130" cy="920115"/>
          </a:xfrm>
          <a:prstGeom prst="rect">
            <a:avLst/>
          </a:prstGeom>
          <a:noFill/>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559" y="64122"/>
            <a:ext cx="3279815" cy="2182568"/>
          </a:xfrm>
          <a:prstGeom prst="rect">
            <a:avLst/>
          </a:prstGeom>
        </p:spPr>
      </p:pic>
    </p:spTree>
    <p:extLst>
      <p:ext uri="{BB962C8B-B14F-4D97-AF65-F5344CB8AC3E}">
        <p14:creationId xmlns:p14="http://schemas.microsoft.com/office/powerpoint/2010/main" val="758491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474" y="1026597"/>
            <a:ext cx="11537576" cy="4907458"/>
          </a:xfrm>
        </p:spPr>
        <p:txBody>
          <a:bodyPr>
            <a:normAutofit/>
          </a:bodyPr>
          <a:lstStyle/>
          <a:p>
            <a:pPr marL="0" indent="0" algn="ctr">
              <a:buNone/>
            </a:pPr>
            <a:r>
              <a:rPr lang="en-US" sz="4000" dirty="0">
                <a:latin typeface="NTPreCursivefk normal" charset="0"/>
                <a:ea typeface="NTPreCursivefk normal" charset="0"/>
                <a:cs typeface="NTPreCursivefk normal" charset="0"/>
              </a:rPr>
              <a:t>Alfie </a:t>
            </a:r>
            <a:r>
              <a:rPr lang="en-US" sz="4000" dirty="0" smtClean="0">
                <a:latin typeface="NTPreCursivefk normal" charset="0"/>
                <a:ea typeface="NTPreCursivefk normal" charset="0"/>
                <a:cs typeface="NTPreCursivefk normal" charset="0"/>
              </a:rPr>
              <a:t>wanted </a:t>
            </a:r>
            <a:r>
              <a:rPr lang="en-US" sz="4000" dirty="0">
                <a:latin typeface="NTPreCursivefk normal" charset="0"/>
                <a:ea typeface="NTPreCursivefk normal" charset="0"/>
                <a:cs typeface="NTPreCursivefk normal" charset="0"/>
              </a:rPr>
              <a:t>to get to the hall </a:t>
            </a:r>
            <a:r>
              <a:rPr lang="en-US" sz="4000" dirty="0" smtClean="0">
                <a:latin typeface="NTPreCursivefk normal" charset="0"/>
                <a:ea typeface="NTPreCursivefk normal" charset="0"/>
                <a:cs typeface="NTPreCursivefk normal" charset="0"/>
              </a:rPr>
              <a:t>straight away! </a:t>
            </a: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algn="ctr"/>
            <a:endParaRPr lang="en-US" sz="4000" dirty="0">
              <a:latin typeface="NTPreCursivefk normal" charset="0"/>
              <a:ea typeface="NTPreCursivefk normal" charset="0"/>
              <a:cs typeface="NTPreCursivefk normal" charset="0"/>
            </a:endParaRPr>
          </a:p>
          <a:p>
            <a:pPr algn="ctr"/>
            <a:endParaRPr lang="en-US" sz="4000" b="1" dirty="0">
              <a:solidFill>
                <a:srgbClr val="FF0000"/>
              </a:solidFill>
              <a:latin typeface="NTPreCursivefk normal" charset="0"/>
              <a:ea typeface="NTPreCursivefk normal" charset="0"/>
              <a:cs typeface="NTPreCursivefk normal" charset="0"/>
            </a:endParaRPr>
          </a:p>
          <a:p>
            <a:pPr marL="0" indent="0" algn="ctr">
              <a:buNone/>
            </a:pPr>
            <a:r>
              <a:rPr lang="en-US" sz="4000" b="1" dirty="0" smtClean="0">
                <a:solidFill>
                  <a:srgbClr val="FF0000"/>
                </a:solidFill>
                <a:latin typeface="NTPreCursivefk normal" charset="0"/>
                <a:ea typeface="NTPreCursivefk normal" charset="0"/>
                <a:cs typeface="NTPreCursivefk normal" charset="0"/>
              </a:rPr>
              <a:t>How </a:t>
            </a:r>
            <a:r>
              <a:rPr lang="en-US" sz="4000" b="1" dirty="0">
                <a:solidFill>
                  <a:srgbClr val="FF0000"/>
                </a:solidFill>
                <a:latin typeface="NTPreCursivefk normal" charset="0"/>
                <a:ea typeface="NTPreCursivefk normal" charset="0"/>
                <a:cs typeface="NTPreCursivefk normal" charset="0"/>
              </a:rPr>
              <a:t>could Alfie choose to be </a:t>
            </a:r>
            <a:r>
              <a:rPr lang="en-US" sz="4000" b="1" dirty="0" smtClean="0">
                <a:solidFill>
                  <a:srgbClr val="FF0000"/>
                </a:solidFill>
                <a:latin typeface="NTPreCursivefk normal" charset="0"/>
                <a:ea typeface="NTPreCursivefk normal" charset="0"/>
                <a:cs typeface="NTPreCursivefk normal" charset="0"/>
              </a:rPr>
              <a:t>dignified now?</a:t>
            </a:r>
            <a:endParaRPr lang="en-US" sz="4000" b="1" dirty="0">
              <a:solidFill>
                <a:srgbClr val="FF0000"/>
              </a:solidFill>
              <a:latin typeface="NTPreCursivefk normal" charset="0"/>
              <a:ea typeface="NTPreCursivefk normal" charset="0"/>
              <a:cs typeface="NTPreCursivefk norm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855" y="2702017"/>
            <a:ext cx="1274001" cy="1356079"/>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135870" y="104718"/>
            <a:ext cx="2056130" cy="920115"/>
          </a:xfrm>
          <a:prstGeom prst="rect">
            <a:avLst/>
          </a:prstGeom>
          <a:no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9671" y="1908344"/>
            <a:ext cx="4423181" cy="2943426"/>
          </a:xfrm>
          <a:prstGeom prst="rect">
            <a:avLst/>
          </a:prstGeom>
        </p:spPr>
      </p:pic>
    </p:spTree>
    <p:extLst>
      <p:ext uri="{BB962C8B-B14F-4D97-AF65-F5344CB8AC3E}">
        <p14:creationId xmlns:p14="http://schemas.microsoft.com/office/powerpoint/2010/main" val="139347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9165" y="1548486"/>
            <a:ext cx="6629400" cy="4731290"/>
          </a:xfrm>
        </p:spPr>
        <p:txBody>
          <a:bodyPr vert="horz" lIns="91440" tIns="45720" rIns="91440" bIns="45720" rtlCol="0" anchor="t">
            <a:normAutofit lnSpcReduction="10000"/>
          </a:bodyPr>
          <a:lstStyle/>
          <a:p>
            <a:pPr marL="0" indent="0" algn="ctr">
              <a:buNone/>
            </a:pPr>
            <a:r>
              <a:rPr lang="en-US" sz="3600" dirty="0">
                <a:latin typeface="NTPreCursivefk normal" charset="0"/>
                <a:ea typeface="NTPreCursivefk normal" charset="0"/>
                <a:cs typeface="NTPreCursivefk normal" charset="0"/>
              </a:rPr>
              <a:t>After washing his hands, Alfie and his friends ran as fast as they could to be </a:t>
            </a:r>
            <a:r>
              <a:rPr lang="en-US" sz="3600" b="1" dirty="0">
                <a:latin typeface="NTPreCursivefk normal" charset="0"/>
                <a:ea typeface="NTPreCursivefk normal" charset="0"/>
                <a:cs typeface="NTPreCursivefk normal" charset="0"/>
              </a:rPr>
              <a:t>first</a:t>
            </a:r>
            <a:r>
              <a:rPr lang="en-US" sz="3600" dirty="0">
                <a:latin typeface="NTPreCursivefk normal" charset="0"/>
                <a:ea typeface="NTPreCursivefk normal" charset="0"/>
                <a:cs typeface="NTPreCursivefk normal" charset="0"/>
              </a:rPr>
              <a:t> in the lunch line. </a:t>
            </a:r>
          </a:p>
          <a:p>
            <a:pPr marL="0" indent="0" algn="ctr">
              <a:buNone/>
            </a:pPr>
            <a:r>
              <a:rPr lang="en-US" sz="3600" dirty="0">
                <a:latin typeface="NTPreCursivefk normal" charset="0"/>
                <a:ea typeface="NTPreCursivefk normal" charset="0"/>
                <a:cs typeface="NTPreCursivefk normal" charset="0"/>
              </a:rPr>
              <a:t>All they could think of was the pizza! </a:t>
            </a:r>
            <a:endParaRPr lang="en-US" sz="3600" dirty="0"/>
          </a:p>
          <a:p>
            <a:pPr marL="0" indent="0">
              <a:buNone/>
            </a:pPr>
            <a:endParaRPr lang="en-US" sz="3600" dirty="0"/>
          </a:p>
          <a:p>
            <a:pPr marL="0" indent="0">
              <a:buNone/>
            </a:pPr>
            <a:endParaRPr lang="en-US" sz="3600" dirty="0"/>
          </a:p>
          <a:p>
            <a:pPr marL="0" indent="0">
              <a:buNone/>
            </a:pPr>
            <a:endParaRPr lang="en-US" sz="3600" b="1" dirty="0" smtClean="0">
              <a:solidFill>
                <a:srgbClr val="FF0000"/>
              </a:solidFill>
              <a:latin typeface="NTPreCursivefk normal" charset="0"/>
              <a:ea typeface="NTPreCursivefk normal" charset="0"/>
              <a:cs typeface="NTPreCursivefk normal" charset="0"/>
            </a:endParaRPr>
          </a:p>
          <a:p>
            <a:pPr marL="0" indent="0" algn="ctr">
              <a:buNone/>
            </a:pPr>
            <a:r>
              <a:rPr lang="en-US" sz="3600" b="1" dirty="0">
                <a:solidFill>
                  <a:srgbClr val="FF0000"/>
                </a:solidFill>
                <a:latin typeface="NTPreCursivefk normal" charset="0"/>
                <a:ea typeface="NTPreCursivefk normal" charset="0"/>
                <a:cs typeface="NTPreCursivefk normal" charset="0"/>
              </a:rPr>
              <a:t>How could Alfie choose to </a:t>
            </a:r>
            <a:r>
              <a:rPr lang="en-US" sz="3600" b="1" dirty="0" smtClean="0">
                <a:solidFill>
                  <a:srgbClr val="FF0000"/>
                </a:solidFill>
                <a:latin typeface="NTPreCursivefk normal" charset="0"/>
                <a:ea typeface="NTPreCursivefk normal" charset="0"/>
                <a:cs typeface="NTPreCursivefk normal" charset="0"/>
              </a:rPr>
              <a:t>be dignified </a:t>
            </a:r>
            <a:r>
              <a:rPr lang="en-US" sz="3600" b="1" dirty="0">
                <a:solidFill>
                  <a:srgbClr val="FF0000"/>
                </a:solidFill>
                <a:latin typeface="NTPreCursivefk normal" charset="0"/>
                <a:ea typeface="NTPreCursivefk normal" charset="0"/>
                <a:cs typeface="NTPreCursivefk normal" charset="0"/>
              </a:rPr>
              <a:t>instead?</a:t>
            </a:r>
          </a:p>
          <a:p>
            <a:endParaRPr lang="en-US" b="1"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870" y="3914131"/>
            <a:ext cx="1274001" cy="1356079"/>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135870" y="104718"/>
            <a:ext cx="2056130" cy="920115"/>
          </a:xfrm>
          <a:prstGeom prst="rect">
            <a:avLst/>
          </a:prstGeom>
          <a:noFill/>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024833"/>
            <a:ext cx="5190565" cy="5190565"/>
          </a:xfrm>
          <a:prstGeom prst="rect">
            <a:avLst/>
          </a:prstGeom>
        </p:spPr>
      </p:pic>
    </p:spTree>
    <p:extLst>
      <p:ext uri="{BB962C8B-B14F-4D97-AF65-F5344CB8AC3E}">
        <p14:creationId xmlns:p14="http://schemas.microsoft.com/office/powerpoint/2010/main" val="165227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071" y="696072"/>
            <a:ext cx="9391799" cy="435133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latin typeface="NTPreCursivefk normal" charset="0"/>
                <a:ea typeface="NTPreCursivefk normal" charset="0"/>
                <a:cs typeface="NTPreCursivefk normal" charset="0"/>
              </a:rPr>
              <a:t>Alfie was enjoying his lunch when he saw his friends </a:t>
            </a:r>
            <a:r>
              <a:rPr lang="en-US" sz="4000" dirty="0" smtClean="0">
                <a:latin typeface="NTPreCursivefk normal" charset="0"/>
                <a:ea typeface="NTPreCursivefk normal" charset="0"/>
                <a:cs typeface="NTPreCursivefk normal" charset="0"/>
              </a:rPr>
              <a:t>playing with their food. </a:t>
            </a:r>
            <a:endParaRPr lang="en-US" sz="4000" dirty="0">
              <a:latin typeface="NTPreCursivefk normal" charset="0"/>
              <a:ea typeface="NTPreCursivefk normal" charset="0"/>
              <a:cs typeface="NTPreCursivefk norm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621" y="2309813"/>
            <a:ext cx="4762500" cy="3181350"/>
          </a:xfrm>
          <a:prstGeom prst="rect">
            <a:avLst/>
          </a:prstGeom>
        </p:spPr>
      </p:pic>
      <p:sp>
        <p:nvSpPr>
          <p:cNvPr id="7" name="Rectangle 6"/>
          <p:cNvSpPr/>
          <p:nvPr/>
        </p:nvSpPr>
        <p:spPr>
          <a:xfrm>
            <a:off x="2312693" y="6004809"/>
            <a:ext cx="9484071" cy="646331"/>
          </a:xfrm>
          <a:prstGeom prst="rect">
            <a:avLst/>
          </a:prstGeom>
        </p:spPr>
        <p:txBody>
          <a:bodyPr wrap="none">
            <a:spAutoFit/>
          </a:bodyPr>
          <a:lstStyle/>
          <a:p>
            <a:pPr algn="ctr"/>
            <a:r>
              <a:rPr lang="en-US" sz="3600" b="1" dirty="0">
                <a:solidFill>
                  <a:srgbClr val="FF0000"/>
                </a:solidFill>
                <a:latin typeface="NTPreCursivefk normal" charset="0"/>
                <a:ea typeface="NTPreCursivefk normal" charset="0"/>
                <a:cs typeface="NTPreCursivefk normal" charset="0"/>
              </a:rPr>
              <a:t>How could </a:t>
            </a:r>
            <a:r>
              <a:rPr lang="en-US" sz="3600" b="1" dirty="0" smtClean="0">
                <a:solidFill>
                  <a:srgbClr val="FF0000"/>
                </a:solidFill>
                <a:latin typeface="NTPreCursivefk normal" charset="0"/>
                <a:ea typeface="NTPreCursivefk normal" charset="0"/>
                <a:cs typeface="NTPreCursivefk normal" charset="0"/>
              </a:rPr>
              <a:t>Alfie </a:t>
            </a:r>
            <a:r>
              <a:rPr lang="en-US" sz="3600" b="1" dirty="0" smtClean="0">
                <a:solidFill>
                  <a:srgbClr val="FF0000"/>
                </a:solidFill>
                <a:latin typeface="NTPreCursivefk normal" charset="0"/>
                <a:ea typeface="NTPreCursivefk normal" charset="0"/>
                <a:cs typeface="NTPreCursivefk normal" charset="0"/>
              </a:rPr>
              <a:t>choose to show his </a:t>
            </a:r>
            <a:r>
              <a:rPr lang="en-US" sz="3600" b="1" dirty="0">
                <a:solidFill>
                  <a:srgbClr val="FF0000"/>
                </a:solidFill>
                <a:latin typeface="NTPreCursivefk normal" charset="0"/>
                <a:ea typeface="NTPreCursivefk normal" charset="0"/>
                <a:cs typeface="NTPreCursivefk normal" charset="0"/>
              </a:rPr>
              <a:t>dignity at lunchtime?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30" y="5491163"/>
            <a:ext cx="1274001" cy="1356079"/>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9865668" y="252319"/>
            <a:ext cx="2056130" cy="920115"/>
          </a:xfrm>
          <a:prstGeom prst="rect">
            <a:avLst/>
          </a:prstGeom>
          <a:noFill/>
        </p:spPr>
      </p:pic>
    </p:spTree>
    <p:extLst>
      <p:ext uri="{BB962C8B-B14F-4D97-AF65-F5344CB8AC3E}">
        <p14:creationId xmlns:p14="http://schemas.microsoft.com/office/powerpoint/2010/main" val="1292933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7859" y="365124"/>
            <a:ext cx="6303029" cy="6613899"/>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latin typeface="NTPreCursivefk normal" charset="0"/>
                <a:ea typeface="NTPreCursivefk normal" charset="0"/>
                <a:cs typeface="NTPreCursivefk normal" charset="0"/>
              </a:rPr>
              <a:t>Alfie and his friend </a:t>
            </a:r>
            <a:r>
              <a:rPr lang="en-US" sz="4000" dirty="0" smtClean="0">
                <a:latin typeface="NTPreCursivefk normal" charset="0"/>
                <a:ea typeface="NTPreCursivefk normal" charset="0"/>
                <a:cs typeface="NTPreCursivefk normal" charset="0"/>
              </a:rPr>
              <a:t>had </a:t>
            </a:r>
            <a:r>
              <a:rPr lang="en-US" sz="4000" dirty="0">
                <a:latin typeface="NTPreCursivefk normal" charset="0"/>
                <a:ea typeface="NTPreCursivefk normal" charset="0"/>
                <a:cs typeface="NTPreCursivefk normal" charset="0"/>
              </a:rPr>
              <a:t>been running around during playtime. </a:t>
            </a: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latin typeface="NTPreCursivefk normal" charset="0"/>
              <a:ea typeface="NTPreCursivefk normal" charset="0"/>
              <a:cs typeface="NTPreCursivefk norm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4000" dirty="0">
                <a:latin typeface="NTPreCursivefk normal" charset="0"/>
                <a:ea typeface="NTPreCursivefk normal" charset="0"/>
                <a:cs typeface="NTPreCursivefk normal" charset="0"/>
              </a:rPr>
              <a:t>They </a:t>
            </a:r>
            <a:r>
              <a:rPr lang="en-US" sz="4000" dirty="0" smtClean="0">
                <a:latin typeface="NTPreCursivefk normal" charset="0"/>
                <a:ea typeface="NTPreCursivefk normal" charset="0"/>
                <a:cs typeface="NTPreCursivefk normal" charset="0"/>
              </a:rPr>
              <a:t>got </a:t>
            </a:r>
            <a:r>
              <a:rPr lang="en-US" sz="4000" dirty="0">
                <a:latin typeface="NTPreCursivefk normal" charset="0"/>
                <a:ea typeface="NTPreCursivefk normal" charset="0"/>
                <a:cs typeface="NTPreCursivefk normal" charset="0"/>
              </a:rPr>
              <a:t>hot so they took </a:t>
            </a:r>
            <a:r>
              <a:rPr lang="en-US" sz="4000" dirty="0" smtClean="0">
                <a:latin typeface="NTPreCursivefk normal" charset="0"/>
                <a:ea typeface="NTPreCursivefk normal" charset="0"/>
                <a:cs typeface="NTPreCursivefk normal" charset="0"/>
              </a:rPr>
              <a:t>off their jumpers and loosened their shirts.</a:t>
            </a:r>
            <a:endParaRPr lang="en-US" sz="4000" dirty="0">
              <a:latin typeface="NTPreCursivefk normal" charset="0"/>
              <a:ea typeface="NTPreCursivefk normal" charset="0"/>
              <a:cs typeface="NTPreCursivefk norm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latin typeface="NTPreCursivefk normal" charset="0"/>
              <a:ea typeface="NTPreCursivefk normal" charset="0"/>
              <a:cs typeface="NTPreCursivefk norm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latin typeface="NTPreCursivefk normal" charset="0"/>
              <a:ea typeface="NTPreCursivefk normal" charset="0"/>
              <a:cs typeface="NTPreCursivefk norm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latin typeface="NTPreCursivefk normal" charset="0"/>
              <a:ea typeface="NTPreCursivefk normal" charset="0"/>
              <a:cs typeface="NTPreCursivefk norm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latin typeface="NTPreCursivefk normal" charset="0"/>
              <a:ea typeface="NTPreCursivefk normal" charset="0"/>
              <a:cs typeface="NTPreCursivefk norm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NTPreCursivefk normal" charset="0"/>
                <a:ea typeface="NTPreCursivefk normal" charset="0"/>
                <a:cs typeface="NTPreCursivefk normal" charset="0"/>
              </a:rPr>
              <a:t>What do Alfie and his friend need to </a:t>
            </a:r>
            <a:r>
              <a:rPr lang="en-US" sz="4000" b="1" dirty="0" smtClean="0">
                <a:solidFill>
                  <a:srgbClr val="FF0000"/>
                </a:solidFill>
                <a:latin typeface="NTPreCursivefk normal" charset="0"/>
                <a:ea typeface="NTPreCursivefk normal" charset="0"/>
                <a:cs typeface="NTPreCursivefk normal" charset="0"/>
              </a:rPr>
              <a:t>remember to do before assembly to </a:t>
            </a:r>
            <a:r>
              <a:rPr lang="en-US" sz="4000" b="1" dirty="0">
                <a:solidFill>
                  <a:srgbClr val="FF0000"/>
                </a:solidFill>
                <a:latin typeface="NTPreCursivefk normal" charset="0"/>
                <a:ea typeface="NTPreCursivefk normal" charset="0"/>
                <a:cs typeface="NTPreCursivefk normal" charset="0"/>
              </a:rPr>
              <a:t>restore their dignity?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534" t="5673" r="28443" b="-2246"/>
          <a:stretch/>
        </p:blipFill>
        <p:spPr>
          <a:xfrm>
            <a:off x="7564657" y="1425389"/>
            <a:ext cx="3677084" cy="51629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879" y="2969933"/>
            <a:ext cx="1528987" cy="1627493"/>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156438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092" y="1664259"/>
            <a:ext cx="10927977" cy="5892987"/>
          </a:xfrm>
        </p:spPr>
        <p:txBody>
          <a:bodyPr>
            <a:normAutofit/>
          </a:bodyPr>
          <a:lstStyle/>
          <a:p>
            <a:pPr marL="0" indent="0" algn="ctr">
              <a:buNone/>
            </a:pPr>
            <a:r>
              <a:rPr lang="en-US" sz="3500" dirty="0">
                <a:latin typeface="NTPreCursivefk normal" charset="0"/>
                <a:ea typeface="NTPreCursivefk normal" charset="0"/>
                <a:cs typeface="NTPreCursivefk normal" charset="0"/>
              </a:rPr>
              <a:t>After lunch, Alfie and Freddy were just about to start playing with </a:t>
            </a:r>
            <a:r>
              <a:rPr lang="en-US" sz="3500" dirty="0" err="1">
                <a:latin typeface="NTPreCursivefk normal" charset="0"/>
                <a:ea typeface="NTPreCursivefk normal" charset="0"/>
                <a:cs typeface="NTPreCursivefk normal" charset="0"/>
              </a:rPr>
              <a:t>lego</a:t>
            </a:r>
            <a:r>
              <a:rPr lang="en-US" sz="3500" dirty="0">
                <a:latin typeface="NTPreCursivefk normal" charset="0"/>
                <a:ea typeface="NTPreCursivefk normal" charset="0"/>
                <a:cs typeface="NTPreCursivefk normal" charset="0"/>
              </a:rPr>
              <a:t>. They were going to build a boat. </a:t>
            </a:r>
          </a:p>
          <a:p>
            <a:pPr marL="0" indent="0" algn="ctr">
              <a:buNone/>
            </a:pPr>
            <a:endParaRPr lang="en-US" sz="3500" dirty="0">
              <a:latin typeface="NTPreCursivefk normal" charset="0"/>
              <a:ea typeface="NTPreCursivefk normal" charset="0"/>
              <a:cs typeface="NTPreCursivefk normal" charset="0"/>
            </a:endParaRPr>
          </a:p>
          <a:p>
            <a:pPr marL="0" indent="0" algn="ctr">
              <a:buNone/>
            </a:pPr>
            <a:r>
              <a:rPr lang="en-US" sz="3500" dirty="0">
                <a:latin typeface="NTPreCursivefk normal" charset="0"/>
                <a:ea typeface="NTPreCursivefk normal" charset="0"/>
                <a:cs typeface="NTPreCursivefk normal" charset="0"/>
              </a:rPr>
              <a:t>Suddenly Alfie felt a tickle in his nose.</a:t>
            </a:r>
          </a:p>
          <a:p>
            <a:pPr marL="0" indent="0" algn="ctr">
              <a:buNone/>
            </a:pPr>
            <a:endParaRPr lang="en-US" sz="3500" dirty="0">
              <a:latin typeface="NTPreCursivefk normal" charset="0"/>
              <a:ea typeface="NTPreCursivefk normal" charset="0"/>
              <a:cs typeface="NTPreCursivefk normal" charset="0"/>
            </a:endParaRPr>
          </a:p>
          <a:p>
            <a:pPr marL="0" indent="0" algn="ctr">
              <a:buNone/>
            </a:pPr>
            <a:r>
              <a:rPr lang="en-US" sz="3500" dirty="0">
                <a:latin typeface="NTPreCursivefk normal" charset="0"/>
                <a:ea typeface="NTPreCursivefk normal" charset="0"/>
                <a:cs typeface="NTPreCursivefk normal" charset="0"/>
              </a:rPr>
              <a:t>A….A….A…</a:t>
            </a:r>
            <a:r>
              <a:rPr lang="en-US" sz="3500" dirty="0" err="1">
                <a:latin typeface="NTPreCursivefk normal" charset="0"/>
                <a:ea typeface="NTPreCursivefk normal" charset="0"/>
                <a:cs typeface="NTPreCursivefk normal" charset="0"/>
              </a:rPr>
              <a:t>Chooo</a:t>
            </a:r>
            <a:r>
              <a:rPr lang="en-US" sz="3500" dirty="0">
                <a:latin typeface="NTPreCursivefk normal" charset="0"/>
                <a:ea typeface="NTPreCursivefk normal" charset="0"/>
                <a:cs typeface="NTPreCursivefk normal" charset="0"/>
              </a:rPr>
              <a:t>!</a:t>
            </a:r>
          </a:p>
          <a:p>
            <a:pPr marL="0" indent="0" algn="ctr">
              <a:buNone/>
            </a:pPr>
            <a:r>
              <a:rPr lang="en-US" sz="3500" dirty="0">
                <a:latin typeface="NTPreCursivefk normal" charset="0"/>
                <a:ea typeface="NTPreCursivefk normal" charset="0"/>
                <a:cs typeface="NTPreCursivefk normal" charset="0"/>
              </a:rPr>
              <a:t>Alfie sneezed.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135870" y="104718"/>
            <a:ext cx="2056130" cy="920115"/>
          </a:xfrm>
          <a:prstGeom prst="rect">
            <a:avLst/>
          </a:prstGeom>
          <a:noFill/>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33" t="23761" r="5060" b="13060"/>
          <a:stretch/>
        </p:blipFill>
        <p:spPr>
          <a:xfrm>
            <a:off x="0" y="4771293"/>
            <a:ext cx="3048758" cy="208670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33" t="23761" r="5060" b="13060"/>
          <a:stretch/>
        </p:blipFill>
        <p:spPr>
          <a:xfrm>
            <a:off x="9143242" y="4771292"/>
            <a:ext cx="3048758" cy="2086707"/>
          </a:xfrm>
          <a:prstGeom prst="rect">
            <a:avLst/>
          </a:prstGeom>
        </p:spPr>
      </p:pic>
    </p:spTree>
    <p:extLst>
      <p:ext uri="{BB962C8B-B14F-4D97-AF65-F5344CB8AC3E}">
        <p14:creationId xmlns:p14="http://schemas.microsoft.com/office/powerpoint/2010/main" val="1015026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257" y="1281919"/>
            <a:ext cx="10399059" cy="5576081"/>
          </a:xfrm>
        </p:spPr>
        <p:txBody>
          <a:bodyPr>
            <a:normAutofit fontScale="92500" lnSpcReduction="10000"/>
          </a:bodyPr>
          <a:lstStyle/>
          <a:p>
            <a:pPr marL="0" indent="0" algn="ctr">
              <a:buNone/>
            </a:pPr>
            <a:r>
              <a:rPr lang="en-US" sz="4300" dirty="0">
                <a:latin typeface="NTPreCursivefk normal" charset="0"/>
                <a:ea typeface="NTPreCursivefk normal" charset="0"/>
                <a:cs typeface="NTPreCursivefk normal" charset="0"/>
              </a:rPr>
              <a:t>“Hurry up Alfie, I want to build a boat!” </a:t>
            </a:r>
          </a:p>
          <a:p>
            <a:pPr marL="0" indent="0" algn="ctr">
              <a:buNone/>
            </a:pPr>
            <a:r>
              <a:rPr lang="en-US" sz="4300" dirty="0">
                <a:latin typeface="NTPreCursivefk normal" charset="0"/>
                <a:ea typeface="NTPreCursivefk normal" charset="0"/>
                <a:cs typeface="NTPreCursivefk normal" charset="0"/>
              </a:rPr>
              <a:t>called Freddy. </a:t>
            </a:r>
          </a:p>
          <a:p>
            <a:pPr marL="0" indent="0" algn="ctr">
              <a:buNone/>
            </a:pPr>
            <a:r>
              <a:rPr lang="en-US" sz="4300" dirty="0">
                <a:latin typeface="NTPreCursivefk normal" charset="0"/>
                <a:ea typeface="NTPreCursivefk normal" charset="0"/>
                <a:cs typeface="NTPreCursivefk normal" charset="0"/>
              </a:rPr>
              <a:t>So Alfie wiped his nose on his sleeve and went over to help Freddy with the </a:t>
            </a:r>
            <a:r>
              <a:rPr lang="en-US" sz="4300" dirty="0" err="1">
                <a:latin typeface="NTPreCursivefk normal" charset="0"/>
                <a:ea typeface="NTPreCursivefk normal" charset="0"/>
                <a:cs typeface="NTPreCursivefk normal" charset="0"/>
              </a:rPr>
              <a:t>lego</a:t>
            </a:r>
            <a:r>
              <a:rPr lang="en-US" sz="4300" dirty="0">
                <a:latin typeface="NTPreCursivefk normal" charset="0"/>
                <a:ea typeface="NTPreCursivefk normal" charset="0"/>
                <a:cs typeface="NTPreCursivefk normal" charset="0"/>
              </a:rPr>
              <a:t>. </a:t>
            </a:r>
          </a:p>
          <a:p>
            <a:pPr marL="0" indent="0" algn="ctr">
              <a:buNone/>
            </a:pPr>
            <a:endParaRPr lang="en-US" sz="4300" dirty="0">
              <a:latin typeface="NTPreCursivefk normal" charset="0"/>
              <a:ea typeface="NTPreCursivefk normal" charset="0"/>
              <a:cs typeface="NTPreCursivefk normal" charset="0"/>
            </a:endParaRPr>
          </a:p>
          <a:p>
            <a:pPr marL="0" indent="0" algn="ctr">
              <a:buNone/>
            </a:pPr>
            <a:endParaRPr lang="en-US" sz="4300" dirty="0">
              <a:latin typeface="NTPreCursivefk normal" charset="0"/>
              <a:ea typeface="NTPreCursivefk normal" charset="0"/>
              <a:cs typeface="NTPreCursivefk normal" charset="0"/>
            </a:endParaRPr>
          </a:p>
          <a:p>
            <a:pPr marL="0" indent="0" algn="ctr">
              <a:buNone/>
            </a:pPr>
            <a:endParaRPr lang="en-US" sz="4300" b="1" dirty="0">
              <a:solidFill>
                <a:srgbClr val="FF0000"/>
              </a:solidFill>
              <a:latin typeface="NTPreCursivefk normal" charset="0"/>
              <a:ea typeface="NTPreCursivefk normal" charset="0"/>
              <a:cs typeface="NTPreCursivefk normal" charset="0"/>
            </a:endParaRPr>
          </a:p>
          <a:p>
            <a:pPr marL="0" indent="0" algn="ctr">
              <a:buNone/>
            </a:pPr>
            <a:r>
              <a:rPr lang="en-US" sz="4300" b="1" dirty="0">
                <a:solidFill>
                  <a:srgbClr val="FF0000"/>
                </a:solidFill>
                <a:latin typeface="NTPreCursivefk normal" charset="0"/>
                <a:ea typeface="NTPreCursivefk normal" charset="0"/>
                <a:cs typeface="NTPreCursivefk normal" charset="0"/>
              </a:rPr>
              <a:t>How could Alfie have </a:t>
            </a:r>
            <a:r>
              <a:rPr lang="en-US" sz="4300" b="1" dirty="0" smtClean="0">
                <a:solidFill>
                  <a:srgbClr val="FF0000"/>
                </a:solidFill>
                <a:latin typeface="NTPreCursivefk normal" charset="0"/>
                <a:ea typeface="NTPreCursivefk normal" charset="0"/>
                <a:cs typeface="NTPreCursivefk normal" charset="0"/>
              </a:rPr>
              <a:t>chosen to show </a:t>
            </a:r>
            <a:r>
              <a:rPr lang="en-US" sz="4300" b="1" dirty="0">
                <a:solidFill>
                  <a:srgbClr val="FF0000"/>
                </a:solidFill>
                <a:latin typeface="NTPreCursivefk normal" charset="0"/>
                <a:ea typeface="NTPreCursivefk normal" charset="0"/>
                <a:cs typeface="NTPreCursivefk normal" charset="0"/>
              </a:rPr>
              <a:t>his self control and </a:t>
            </a:r>
            <a:r>
              <a:rPr lang="en-US" sz="4300" b="1" dirty="0" smtClean="0">
                <a:solidFill>
                  <a:srgbClr val="FF0000"/>
                </a:solidFill>
                <a:latin typeface="NTPreCursivefk normal" charset="0"/>
                <a:ea typeface="NTPreCursivefk normal" charset="0"/>
                <a:cs typeface="NTPreCursivefk normal" charset="0"/>
              </a:rPr>
              <a:t>dignity here?</a:t>
            </a:r>
            <a:endParaRPr lang="en-US" sz="4300" b="1" dirty="0">
              <a:solidFill>
                <a:srgbClr val="FF0000"/>
              </a:solidFill>
              <a:latin typeface="NTPreCursivefk normal" charset="0"/>
              <a:ea typeface="NTPreCursivefk normal" charset="0"/>
              <a:cs typeface="NTPreCursivefk normal" charset="0"/>
            </a:endParaRPr>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92" y="3616020"/>
            <a:ext cx="1528987" cy="1627493"/>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104718"/>
            <a:ext cx="2056130" cy="920115"/>
          </a:xfrm>
          <a:prstGeom prst="rect">
            <a:avLst/>
          </a:prstGeom>
          <a:noFill/>
        </p:spPr>
      </p:pic>
      <p:pic>
        <p:nvPicPr>
          <p:cNvPr id="2" name="Picture 1"/>
          <p:cNvPicPr>
            <a:picLocks noChangeAspect="1"/>
          </p:cNvPicPr>
          <p:nvPr/>
        </p:nvPicPr>
        <p:blipFill>
          <a:blip r:embed="rId4"/>
          <a:stretch>
            <a:fillRect/>
          </a:stretch>
        </p:blipFill>
        <p:spPr>
          <a:xfrm>
            <a:off x="9410093" y="3108672"/>
            <a:ext cx="1424906" cy="2134841"/>
          </a:xfrm>
          <a:prstGeom prst="rect">
            <a:avLst/>
          </a:prstGeom>
        </p:spPr>
      </p:pic>
      <p:pic>
        <p:nvPicPr>
          <p:cNvPr id="6" name="Picture 5"/>
          <p:cNvPicPr>
            <a:picLocks noChangeAspect="1"/>
          </p:cNvPicPr>
          <p:nvPr/>
        </p:nvPicPr>
        <p:blipFill>
          <a:blip r:embed="rId5"/>
          <a:stretch>
            <a:fillRect/>
          </a:stretch>
        </p:blipFill>
        <p:spPr>
          <a:xfrm>
            <a:off x="122663" y="580405"/>
            <a:ext cx="2434317" cy="1616386"/>
          </a:xfrm>
          <a:prstGeom prst="rect">
            <a:avLst/>
          </a:prstGeom>
        </p:spPr>
      </p:pic>
    </p:spTree>
    <p:extLst>
      <p:ext uri="{BB962C8B-B14F-4D97-AF65-F5344CB8AC3E}">
        <p14:creationId xmlns:p14="http://schemas.microsoft.com/office/powerpoint/2010/main" val="166485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3941" y="1140152"/>
            <a:ext cx="11044410" cy="5892987"/>
          </a:xfrm>
        </p:spPr>
        <p:txBody>
          <a:bodyPr>
            <a:normAutofit/>
          </a:bodyPr>
          <a:lstStyle/>
          <a:p>
            <a:pPr marL="0" indent="0" algn="ctr">
              <a:buNone/>
            </a:pPr>
            <a:r>
              <a:rPr lang="en-US" sz="3500" dirty="0">
                <a:latin typeface="NTPreCursivefk normal" charset="0"/>
                <a:ea typeface="NTPreCursivefk normal" charset="0"/>
                <a:cs typeface="NTPreCursivefk normal" charset="0"/>
              </a:rPr>
              <a:t>		Alfie and Freddy made an amazing boat with the </a:t>
            </a:r>
            <a:r>
              <a:rPr lang="en-US" sz="3500" dirty="0" err="1">
                <a:latin typeface="NTPreCursivefk normal" charset="0"/>
                <a:ea typeface="NTPreCursivefk normal" charset="0"/>
                <a:cs typeface="NTPreCursivefk normal" charset="0"/>
              </a:rPr>
              <a:t>lego</a:t>
            </a:r>
            <a:r>
              <a:rPr lang="en-US" sz="3500" dirty="0">
                <a:latin typeface="NTPreCursivefk normal" charset="0"/>
                <a:ea typeface="NTPreCursivefk normal" charset="0"/>
                <a:cs typeface="NTPreCursivefk normal" charset="0"/>
              </a:rPr>
              <a:t>. </a:t>
            </a:r>
          </a:p>
          <a:p>
            <a:pPr marL="0" indent="0" algn="ctr">
              <a:buNone/>
            </a:pPr>
            <a:endParaRPr lang="en-US" sz="3500" dirty="0">
              <a:latin typeface="NTPreCursivefk normal" charset="0"/>
              <a:ea typeface="NTPreCursivefk normal" charset="0"/>
              <a:cs typeface="NTPreCursivefk normal" charset="0"/>
            </a:endParaRPr>
          </a:p>
          <a:p>
            <a:pPr marL="0" indent="0" algn="ctr">
              <a:buNone/>
            </a:pPr>
            <a:endParaRPr lang="en-US" sz="3500" dirty="0">
              <a:latin typeface="NTPreCursivefk normal" charset="0"/>
              <a:ea typeface="NTPreCursivefk normal" charset="0"/>
              <a:cs typeface="NTPreCursivefk normal" charset="0"/>
            </a:endParaRPr>
          </a:p>
          <a:p>
            <a:pPr marL="0" indent="0" algn="ctr">
              <a:buNone/>
            </a:pPr>
            <a:endParaRPr lang="en-US" sz="3500" dirty="0">
              <a:latin typeface="NTPreCursivefk normal" charset="0"/>
              <a:ea typeface="NTPreCursivefk normal" charset="0"/>
              <a:cs typeface="NTPreCursivefk normal" charset="0"/>
            </a:endParaRPr>
          </a:p>
          <a:p>
            <a:pPr marL="0" indent="0" algn="ctr">
              <a:buNone/>
            </a:pPr>
            <a:endParaRPr lang="en-US" sz="3500" dirty="0">
              <a:latin typeface="NTPreCursivefk normal" charset="0"/>
              <a:ea typeface="NTPreCursivefk normal" charset="0"/>
              <a:cs typeface="NTPreCursivefk normal" charset="0"/>
            </a:endParaRPr>
          </a:p>
          <a:p>
            <a:pPr marL="0" indent="0">
              <a:buNone/>
            </a:pPr>
            <a:r>
              <a:rPr lang="en-US" sz="3500" dirty="0">
                <a:latin typeface="NTPreCursivefk normal" charset="0"/>
                <a:ea typeface="NTPreCursivefk normal" charset="0"/>
                <a:cs typeface="NTPreCursivefk normal" charset="0"/>
              </a:rPr>
              <a:t>His teacher Miss Virtue was in the middle of</a:t>
            </a:r>
          </a:p>
          <a:p>
            <a:pPr marL="0" indent="0">
              <a:buNone/>
            </a:pPr>
            <a:r>
              <a:rPr lang="en-US" sz="3500" dirty="0">
                <a:latin typeface="NTPreCursivefk normal" charset="0"/>
                <a:ea typeface="NTPreCursivefk normal" charset="0"/>
                <a:cs typeface="NTPreCursivefk normal" charset="0"/>
              </a:rPr>
              <a:t> reading with some other pupils, but Alfie </a:t>
            </a:r>
          </a:p>
          <a:p>
            <a:pPr marL="0" indent="0">
              <a:buNone/>
            </a:pPr>
            <a:r>
              <a:rPr lang="en-US" sz="3500" dirty="0">
                <a:latin typeface="NTPreCursivefk normal" charset="0"/>
                <a:ea typeface="NTPreCursivefk normal" charset="0"/>
                <a:cs typeface="NTPreCursivefk normal" charset="0"/>
              </a:rPr>
              <a:t>thought she should see the boat immediately….. </a:t>
            </a:r>
          </a:p>
          <a:p>
            <a:pPr marL="0" indent="0" algn="ctr">
              <a:buNone/>
            </a:pPr>
            <a:endParaRPr lang="en-US" sz="3500" dirty="0">
              <a:latin typeface="NTPreCursivefk normal" charset="0"/>
              <a:ea typeface="NTPreCursivefk normal" charset="0"/>
              <a:cs typeface="NTPreCursivefk normal"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135870" y="104718"/>
            <a:ext cx="2056130" cy="920115"/>
          </a:xfrm>
          <a:prstGeom prst="rect">
            <a:avLst/>
          </a:prstGeom>
          <a:noFill/>
        </p:spPr>
      </p:pic>
      <p:pic>
        <p:nvPicPr>
          <p:cNvPr id="6" name="Picture 5"/>
          <p:cNvPicPr>
            <a:picLocks noChangeAspect="1"/>
          </p:cNvPicPr>
          <p:nvPr/>
        </p:nvPicPr>
        <p:blipFill>
          <a:blip r:embed="rId3"/>
          <a:stretch>
            <a:fillRect/>
          </a:stretch>
        </p:blipFill>
        <p:spPr>
          <a:xfrm>
            <a:off x="229796" y="-286211"/>
            <a:ext cx="3834161" cy="3834161"/>
          </a:xfrm>
          <a:prstGeom prst="rect">
            <a:avLst/>
          </a:prstGeom>
        </p:spPr>
      </p:pic>
      <p:pic>
        <p:nvPicPr>
          <p:cNvPr id="7" name="Picture 6"/>
          <p:cNvPicPr>
            <a:picLocks noChangeAspect="1"/>
          </p:cNvPicPr>
          <p:nvPr/>
        </p:nvPicPr>
        <p:blipFill>
          <a:blip r:embed="rId4"/>
          <a:stretch>
            <a:fillRect/>
          </a:stretch>
        </p:blipFill>
        <p:spPr>
          <a:xfrm>
            <a:off x="8359653" y="3276475"/>
            <a:ext cx="3149970" cy="2623950"/>
          </a:xfrm>
          <a:prstGeom prst="rect">
            <a:avLst/>
          </a:prstGeom>
        </p:spPr>
      </p:pic>
    </p:spTree>
    <p:extLst>
      <p:ext uri="{BB962C8B-B14F-4D97-AF65-F5344CB8AC3E}">
        <p14:creationId xmlns:p14="http://schemas.microsoft.com/office/powerpoint/2010/main" val="204800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257" y="1281919"/>
            <a:ext cx="10399059" cy="5437375"/>
          </a:xfrm>
        </p:spPr>
        <p:txBody>
          <a:bodyPr>
            <a:normAutofit/>
          </a:bodyPr>
          <a:lstStyle/>
          <a:p>
            <a:pPr marL="0" indent="0" algn="ctr">
              <a:buNone/>
            </a:pPr>
            <a:r>
              <a:rPr lang="en-US" sz="4300" dirty="0">
                <a:latin typeface="NTPreCursivefk normal" charset="0"/>
                <a:ea typeface="NTPreCursivefk normal" charset="0"/>
                <a:cs typeface="NTPreCursivefk normal" charset="0"/>
              </a:rPr>
              <a:t>“Miss Virtue, look what we made!” </a:t>
            </a:r>
          </a:p>
          <a:p>
            <a:pPr marL="0" indent="0" algn="ctr">
              <a:buNone/>
            </a:pPr>
            <a:r>
              <a:rPr lang="en-US" sz="4300" dirty="0">
                <a:latin typeface="NTPreCursivefk normal" charset="0"/>
                <a:ea typeface="NTPreCursivefk normal" charset="0"/>
                <a:cs typeface="NTPreCursivefk normal" charset="0"/>
              </a:rPr>
              <a:t>. </a:t>
            </a:r>
          </a:p>
          <a:p>
            <a:pPr marL="0" indent="0" algn="ctr">
              <a:buNone/>
            </a:pPr>
            <a:endParaRPr lang="en-US" sz="4300" dirty="0">
              <a:latin typeface="NTPreCursivefk normal" charset="0"/>
              <a:ea typeface="NTPreCursivefk normal" charset="0"/>
              <a:cs typeface="NTPreCursivefk normal" charset="0"/>
            </a:endParaRPr>
          </a:p>
          <a:p>
            <a:pPr marL="0" indent="0" algn="ctr">
              <a:buNone/>
            </a:pPr>
            <a:endParaRPr lang="en-US" sz="4300" dirty="0">
              <a:latin typeface="NTPreCursivefk normal" charset="0"/>
              <a:ea typeface="NTPreCursivefk normal" charset="0"/>
              <a:cs typeface="NTPreCursivefk normal" charset="0"/>
            </a:endParaRPr>
          </a:p>
          <a:p>
            <a:pPr marL="0" indent="0" algn="ctr">
              <a:buNone/>
            </a:pPr>
            <a:endParaRPr lang="en-US" sz="4300" b="1" dirty="0">
              <a:solidFill>
                <a:srgbClr val="FF0000"/>
              </a:solidFill>
              <a:latin typeface="NTPreCursivefk normal" charset="0"/>
              <a:ea typeface="NTPreCursivefk normal" charset="0"/>
              <a:cs typeface="NTPreCursivefk normal" charset="0"/>
            </a:endParaRPr>
          </a:p>
          <a:p>
            <a:pPr marL="0" indent="0" algn="ctr">
              <a:buNone/>
            </a:pPr>
            <a:r>
              <a:rPr lang="en-US" sz="4300" b="1" dirty="0">
                <a:solidFill>
                  <a:srgbClr val="FF0000"/>
                </a:solidFill>
                <a:latin typeface="NTPreCursivefk normal" charset="0"/>
                <a:ea typeface="NTPreCursivefk normal" charset="0"/>
                <a:cs typeface="NTPreCursivefk normal" charset="0"/>
              </a:rPr>
              <a:t>How could Alfie have </a:t>
            </a:r>
            <a:r>
              <a:rPr lang="en-US" sz="4300" b="1" dirty="0" smtClean="0">
                <a:solidFill>
                  <a:srgbClr val="FF0000"/>
                </a:solidFill>
                <a:latin typeface="NTPreCursivefk normal" charset="0"/>
                <a:ea typeface="NTPreCursivefk normal" charset="0"/>
                <a:cs typeface="NTPreCursivefk normal" charset="0"/>
              </a:rPr>
              <a:t>chosen to show </a:t>
            </a:r>
            <a:r>
              <a:rPr lang="en-US" sz="4300" b="1" dirty="0">
                <a:solidFill>
                  <a:srgbClr val="FF0000"/>
                </a:solidFill>
                <a:latin typeface="NTPreCursivefk normal" charset="0"/>
                <a:ea typeface="NTPreCursivefk normal" charset="0"/>
                <a:cs typeface="NTPreCursivefk normal" charset="0"/>
              </a:rPr>
              <a:t>his self control and </a:t>
            </a:r>
            <a:r>
              <a:rPr lang="en-US" sz="4300" b="1" dirty="0" smtClean="0">
                <a:solidFill>
                  <a:srgbClr val="FF0000"/>
                </a:solidFill>
                <a:latin typeface="NTPreCursivefk normal" charset="0"/>
                <a:ea typeface="NTPreCursivefk normal" charset="0"/>
                <a:cs typeface="NTPreCursivefk normal" charset="0"/>
              </a:rPr>
              <a:t>dignity here?</a:t>
            </a:r>
            <a:endParaRPr lang="en-US" sz="4300" b="1" dirty="0">
              <a:solidFill>
                <a:srgbClr val="FF0000"/>
              </a:solidFill>
              <a:latin typeface="NTPreCursivefk normal" charset="0"/>
              <a:ea typeface="NTPreCursivefk normal" charset="0"/>
              <a:cs typeface="NTPreCursivefk normal" charset="0"/>
            </a:endParaRPr>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92" y="2740518"/>
            <a:ext cx="1528987" cy="1627493"/>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104718"/>
            <a:ext cx="2056130" cy="920115"/>
          </a:xfrm>
          <a:prstGeom prst="rect">
            <a:avLst/>
          </a:prstGeom>
          <a:noFill/>
        </p:spPr>
      </p:pic>
    </p:spTree>
    <p:extLst>
      <p:ext uri="{BB962C8B-B14F-4D97-AF65-F5344CB8AC3E}">
        <p14:creationId xmlns:p14="http://schemas.microsoft.com/office/powerpoint/2010/main" val="785351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5807"/>
          <a:stretch/>
        </p:blipFill>
        <p:spPr>
          <a:xfrm>
            <a:off x="5772990" y="1459205"/>
            <a:ext cx="5787732" cy="52023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541" y="1459205"/>
            <a:ext cx="4707965" cy="5202302"/>
          </a:xfrm>
          <a:prstGeom prst="rect">
            <a:avLst/>
          </a:prstGeom>
        </p:spPr>
      </p:pic>
      <p:sp>
        <p:nvSpPr>
          <p:cNvPr id="2" name="TextBox 1"/>
          <p:cNvSpPr txBox="1"/>
          <p:nvPr/>
        </p:nvSpPr>
        <p:spPr>
          <a:xfrm>
            <a:off x="751541" y="212295"/>
            <a:ext cx="9278284" cy="1323439"/>
          </a:xfrm>
          <a:prstGeom prst="rect">
            <a:avLst/>
          </a:prstGeom>
          <a:noFill/>
        </p:spPr>
        <p:txBody>
          <a:bodyPr wrap="square" rtlCol="0">
            <a:spAutoFit/>
          </a:bodyPr>
          <a:lstStyle/>
          <a:p>
            <a:pPr algn="ctr"/>
            <a:r>
              <a:rPr lang="en-US" sz="4000" dirty="0">
                <a:latin typeface="NTPreCursivefk normal" charset="0"/>
                <a:ea typeface="NTPreCursivefk normal" charset="0"/>
                <a:cs typeface="NTPreCursivefk normal" charset="0"/>
              </a:rPr>
              <a:t>Which children </a:t>
            </a:r>
            <a:r>
              <a:rPr lang="en-US" sz="4000" dirty="0" smtClean="0">
                <a:latin typeface="NTPreCursivefk normal" charset="0"/>
                <a:ea typeface="NTPreCursivefk normal" charset="0"/>
                <a:cs typeface="NTPreCursivefk normal" charset="0"/>
              </a:rPr>
              <a:t>have chosen to act </a:t>
            </a:r>
            <a:r>
              <a:rPr lang="en-US" sz="4000" dirty="0">
                <a:latin typeface="NTPreCursivefk normal" charset="0"/>
                <a:ea typeface="NTPreCursivefk normal" charset="0"/>
                <a:cs typeface="NTPreCursivefk normal" charset="0"/>
              </a:rPr>
              <a:t>with </a:t>
            </a:r>
            <a:r>
              <a:rPr lang="en-US" sz="4000" dirty="0" smtClean="0">
                <a:latin typeface="NTPreCursivefk normal" charset="0"/>
                <a:ea typeface="NTPreCursivefk normal" charset="0"/>
                <a:cs typeface="NTPreCursivefk normal" charset="0"/>
              </a:rPr>
              <a:t>self control and dignity</a:t>
            </a:r>
            <a:r>
              <a:rPr lang="en-US" sz="4000" dirty="0">
                <a:latin typeface="NTPreCursivefk normal" charset="0"/>
                <a:ea typeface="NTPreCursivefk normal" charset="0"/>
                <a:cs typeface="NTPreCursivefk normal" charset="0"/>
              </a:rPr>
              <a:t>? </a:t>
            </a:r>
          </a:p>
        </p:txBody>
      </p:sp>
    </p:spTree>
    <p:extLst>
      <p:ext uri="{BB962C8B-B14F-4D97-AF65-F5344CB8AC3E}">
        <p14:creationId xmlns:p14="http://schemas.microsoft.com/office/powerpoint/2010/main" val="2371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BFC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90983" y="3956361"/>
            <a:ext cx="3559819" cy="2321002"/>
          </a:xfrm>
          <a:prstGeom prst="rect">
            <a:avLst/>
          </a:prstGeom>
        </p:spPr>
      </p:pic>
      <p:pic>
        <p:nvPicPr>
          <p:cNvPr id="5" name="Picture 4"/>
          <p:cNvPicPr>
            <a:picLocks noChangeAspect="1"/>
          </p:cNvPicPr>
          <p:nvPr/>
        </p:nvPicPr>
        <p:blipFill>
          <a:blip r:embed="rId3"/>
          <a:stretch>
            <a:fillRect/>
          </a:stretch>
        </p:blipFill>
        <p:spPr>
          <a:xfrm>
            <a:off x="677685" y="1356060"/>
            <a:ext cx="3702205" cy="24681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9787" y="1488224"/>
            <a:ext cx="3701015" cy="2468137"/>
          </a:xfrm>
          <a:prstGeom prst="rect">
            <a:avLst/>
          </a:prstGeom>
        </p:spPr>
      </p:pic>
      <p:pic>
        <p:nvPicPr>
          <p:cNvPr id="9" name="Picture 8"/>
          <p:cNvPicPr>
            <a:picLocks noChangeAspect="1"/>
          </p:cNvPicPr>
          <p:nvPr/>
        </p:nvPicPr>
        <p:blipFill>
          <a:blip r:embed="rId5"/>
          <a:stretch>
            <a:fillRect/>
          </a:stretch>
        </p:blipFill>
        <p:spPr>
          <a:xfrm>
            <a:off x="713678" y="4184109"/>
            <a:ext cx="3302862" cy="2200042"/>
          </a:xfrm>
          <a:prstGeom prst="rect">
            <a:avLst/>
          </a:prstGeom>
        </p:spPr>
      </p:pic>
      <p:sp>
        <p:nvSpPr>
          <p:cNvPr id="10" name="Rectangle 9"/>
          <p:cNvSpPr/>
          <p:nvPr/>
        </p:nvSpPr>
        <p:spPr>
          <a:xfrm>
            <a:off x="4279728" y="3824197"/>
            <a:ext cx="3448067" cy="2123658"/>
          </a:xfrm>
          <a:prstGeom prst="rect">
            <a:avLst/>
          </a:prstGeom>
        </p:spPr>
        <p:txBody>
          <a:bodyPr wrap="square">
            <a:spAutoFit/>
          </a:bodyPr>
          <a:lstStyle/>
          <a:p>
            <a:pPr algn="ctr"/>
            <a:r>
              <a:rPr lang="en-US" sz="4400" dirty="0">
                <a:latin typeface="NTPreCursivefk normal" charset="0"/>
                <a:ea typeface="NTPreCursivefk normal" charset="0"/>
                <a:cs typeface="NTPreCursivefk normal" charset="0"/>
              </a:rPr>
              <a:t>How we show Self Control and Dignity</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860" y="1603975"/>
            <a:ext cx="1528987" cy="1627493"/>
          </a:xfrm>
          <a:prstGeom prst="rect">
            <a:avLst/>
          </a:prstGeom>
        </p:spPr>
      </p:pic>
      <p:pic>
        <p:nvPicPr>
          <p:cNvPr id="12" name="Picture 11"/>
          <p:cNvPicPr/>
          <p:nvPr/>
        </p:nvPicPr>
        <p:blipFill>
          <a:blip r:embed="rId7">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193261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049" y="2113155"/>
            <a:ext cx="2588763" cy="21380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049" y="4476189"/>
            <a:ext cx="2631509" cy="23818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1281" y="4562010"/>
            <a:ext cx="2672610" cy="22824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281" y="2203214"/>
            <a:ext cx="2672610" cy="2138088"/>
          </a:xfrm>
          <a:prstGeom prst="rect">
            <a:avLst/>
          </a:prstGeom>
        </p:spPr>
      </p:pic>
      <p:pic>
        <p:nvPicPr>
          <p:cNvPr id="2" name="Picture 1"/>
          <p:cNvPicPr>
            <a:picLocks noChangeAspect="1"/>
          </p:cNvPicPr>
          <p:nvPr/>
        </p:nvPicPr>
        <p:blipFill>
          <a:blip r:embed="rId7"/>
          <a:stretch>
            <a:fillRect/>
          </a:stretch>
        </p:blipFill>
        <p:spPr>
          <a:xfrm>
            <a:off x="7932716" y="1755993"/>
            <a:ext cx="3228343" cy="4763987"/>
          </a:xfrm>
          <a:prstGeom prst="rect">
            <a:avLst/>
          </a:prstGeom>
        </p:spPr>
      </p:pic>
      <p:sp>
        <p:nvSpPr>
          <p:cNvPr id="10" name="Content Placeholder 2"/>
          <p:cNvSpPr txBox="1">
            <a:spLocks/>
          </p:cNvSpPr>
          <p:nvPr/>
        </p:nvSpPr>
        <p:spPr>
          <a:xfrm>
            <a:off x="1039786" y="365684"/>
            <a:ext cx="8803461" cy="1616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dirty="0">
                <a:latin typeface="NTPreCursivefk normal" charset="0"/>
                <a:ea typeface="NTPreCursivefk normal" charset="0"/>
                <a:cs typeface="NTPreCursivefk normal" charset="0"/>
              </a:rPr>
              <a:t>These are bacteria. They are so small you can only see them through a microscope.  If they get inside your body they might make you unwell. </a:t>
            </a:r>
          </a:p>
          <a:p>
            <a:endParaRPr lang="en-US" sz="3600" dirty="0">
              <a:latin typeface="NTPreCursivefk normal" charset="0"/>
              <a:ea typeface="NTPreCursivefk normal" charset="0"/>
              <a:cs typeface="NTPreCursivefk normal" charset="0"/>
            </a:endParaRPr>
          </a:p>
          <a:p>
            <a:pPr>
              <a:lnSpc>
                <a:spcPct val="100000"/>
              </a:lnSpc>
              <a:spcBef>
                <a:spcPts val="0"/>
              </a:spcBef>
              <a:buFontTx/>
              <a:buNone/>
            </a:pPr>
            <a:endParaRPr lang="en-US" dirty="0"/>
          </a:p>
        </p:txBody>
      </p:sp>
      <p:pic>
        <p:nvPicPr>
          <p:cNvPr id="11" name="Picture 10"/>
          <p:cNvPicPr/>
          <p:nvPr/>
        </p:nvPicPr>
        <p:blipFill>
          <a:blip r:embed="rId8">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28406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600" dirty="0">
                <a:latin typeface="NTPreCursivefk normal" charset="0"/>
                <a:ea typeface="NTPreCursivefk normal" charset="0"/>
                <a:cs typeface="NTPreCursivefk normal" charset="0"/>
              </a:rPr>
              <a:t>Have you </a:t>
            </a:r>
            <a:r>
              <a:rPr lang="en-US" sz="6600" dirty="0" smtClean="0">
                <a:latin typeface="NTPreCursivefk normal" charset="0"/>
                <a:ea typeface="NTPreCursivefk normal" charset="0"/>
                <a:cs typeface="NTPreCursivefk normal" charset="0"/>
              </a:rPr>
              <a:t>touched or done </a:t>
            </a:r>
            <a:r>
              <a:rPr lang="en-US" sz="6600" dirty="0">
                <a:latin typeface="NTPreCursivefk normal" charset="0"/>
                <a:ea typeface="NTPreCursivefk normal" charset="0"/>
                <a:cs typeface="NTPreCursivefk normal" charset="0"/>
              </a:rPr>
              <a:t>any of these things </a:t>
            </a:r>
            <a:r>
              <a:rPr lang="en-US" sz="6600" dirty="0" smtClean="0">
                <a:latin typeface="NTPreCursivefk normal" charset="0"/>
                <a:ea typeface="NTPreCursivefk normal" charset="0"/>
                <a:cs typeface="NTPreCursivefk normal" charset="0"/>
              </a:rPr>
              <a:t>today?</a:t>
            </a:r>
            <a:endParaRPr lang="en-US" sz="6600" dirty="0">
              <a:latin typeface="NTPreCursivefk normal" charset="0"/>
              <a:ea typeface="NTPreCursivefk normal" charset="0"/>
              <a:cs typeface="NTPreCursivefk normal"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1002152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1402" y="365125"/>
            <a:ext cx="5872597" cy="5872597"/>
          </a:xfrm>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445064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220"/>
          <a:stretch/>
        </p:blipFill>
        <p:spPr>
          <a:xfrm>
            <a:off x="0" y="1702798"/>
            <a:ext cx="6579753" cy="437093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5771" b="5541"/>
          <a:stretch/>
        </p:blipFill>
        <p:spPr>
          <a:xfrm>
            <a:off x="6563424" y="1702798"/>
            <a:ext cx="5628576" cy="4356186"/>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511223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3778" y="692966"/>
            <a:ext cx="6444444" cy="5454500"/>
          </a:xfrm>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4704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984" y="1257300"/>
            <a:ext cx="6350000" cy="4216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635" y="127000"/>
            <a:ext cx="4559300" cy="67310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338760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4600" y="793750"/>
            <a:ext cx="6872287" cy="5154216"/>
          </a:xfrm>
        </p:spPr>
      </p:pic>
    </p:spTree>
    <p:extLst>
      <p:ext uri="{BB962C8B-B14F-4D97-AF65-F5344CB8AC3E}">
        <p14:creationId xmlns:p14="http://schemas.microsoft.com/office/powerpoint/2010/main" val="56484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311" y="418913"/>
            <a:ext cx="9293942" cy="6184696"/>
          </a:xfrm>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1457892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800" dirty="0">
                <a:latin typeface="NTPreCursivefk normal" charset="0"/>
                <a:ea typeface="NTPreCursivefk normal" charset="0"/>
                <a:cs typeface="NTPreCursivefk normal" charset="0"/>
              </a:rPr>
              <a:t>These are all places where bacteria live. If </a:t>
            </a:r>
            <a:r>
              <a:rPr lang="en-US" sz="4800" dirty="0" smtClean="0">
                <a:latin typeface="NTPreCursivefk normal" charset="0"/>
                <a:ea typeface="NTPreCursivefk normal" charset="0"/>
                <a:cs typeface="NTPreCursivefk normal" charset="0"/>
              </a:rPr>
              <a:t>you touch or </a:t>
            </a:r>
            <a:r>
              <a:rPr lang="en-US" sz="4800" dirty="0">
                <a:latin typeface="NTPreCursivefk normal" charset="0"/>
                <a:ea typeface="NTPreCursivefk normal" charset="0"/>
                <a:cs typeface="NTPreCursivefk normal" charset="0"/>
              </a:rPr>
              <a:t>do any of these things you might have bacteria on your hands.  If they get on your hands and then you touch your eyes or hands or mouth they can make you ill.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768584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823" y="1276019"/>
            <a:ext cx="4981865" cy="49818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522" y="1304858"/>
            <a:ext cx="4928261" cy="4953026"/>
          </a:xfrm>
          <a:prstGeom prst="rect">
            <a:avLst/>
          </a:prstGeom>
        </p:spPr>
      </p:pic>
      <p:sp>
        <p:nvSpPr>
          <p:cNvPr id="5" name="TextBox 4"/>
          <p:cNvSpPr txBox="1"/>
          <p:nvPr/>
        </p:nvSpPr>
        <p:spPr>
          <a:xfrm>
            <a:off x="542926" y="318409"/>
            <a:ext cx="9144000" cy="707886"/>
          </a:xfrm>
          <a:prstGeom prst="rect">
            <a:avLst/>
          </a:prstGeom>
          <a:noFill/>
        </p:spPr>
        <p:txBody>
          <a:bodyPr wrap="square" rtlCol="0">
            <a:spAutoFit/>
          </a:bodyPr>
          <a:lstStyle/>
          <a:p>
            <a:pPr algn="ctr"/>
            <a:r>
              <a:rPr lang="en-US" sz="4000" dirty="0" smtClean="0">
                <a:latin typeface="NTPreCursivefk normal" charset="0"/>
                <a:ea typeface="NTPreCursivefk normal" charset="0"/>
                <a:cs typeface="NTPreCursivefk normal" charset="0"/>
              </a:rPr>
              <a:t>Which child will </a:t>
            </a:r>
            <a:r>
              <a:rPr lang="en-US" sz="4000" smtClean="0">
                <a:latin typeface="NTPreCursivefk normal" charset="0"/>
                <a:ea typeface="NTPreCursivefk normal" charset="0"/>
                <a:cs typeface="NTPreCursivefk normal" charset="0"/>
              </a:rPr>
              <a:t>be able to eat </a:t>
            </a:r>
            <a:r>
              <a:rPr lang="en-US" sz="4000" dirty="0" smtClean="0">
                <a:latin typeface="NTPreCursivefk normal" charset="0"/>
                <a:ea typeface="NTPreCursivefk normal" charset="0"/>
                <a:cs typeface="NTPreCursivefk normal" charset="0"/>
              </a:rPr>
              <a:t>lunch with dignity?</a:t>
            </a:r>
            <a:endParaRPr lang="en-US" sz="4000" dirty="0">
              <a:latin typeface="NTPreCursivefk normal" charset="0"/>
              <a:ea typeface="NTPreCursivefk normal" charset="0"/>
              <a:cs typeface="NTPreCursivefk normal" charset="0"/>
            </a:endParaRPr>
          </a:p>
        </p:txBody>
      </p:sp>
    </p:spTree>
    <p:extLst>
      <p:ext uri="{BB962C8B-B14F-4D97-AF65-F5344CB8AC3E}">
        <p14:creationId xmlns:p14="http://schemas.microsoft.com/office/powerpoint/2010/main" val="106858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471" t="8236" r="36705" b="34628"/>
          <a:stretch/>
        </p:blipFill>
        <p:spPr>
          <a:xfrm>
            <a:off x="751541" y="1594536"/>
            <a:ext cx="4034772" cy="496082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260" r="20806"/>
          <a:stretch/>
        </p:blipFill>
        <p:spPr>
          <a:xfrm>
            <a:off x="5728447" y="1757197"/>
            <a:ext cx="5755341" cy="4635500"/>
          </a:xfrm>
          <a:prstGeom prst="rect">
            <a:avLst/>
          </a:prstGeom>
        </p:spPr>
      </p:pic>
      <p:sp>
        <p:nvSpPr>
          <p:cNvPr id="5" name="TextBox 4"/>
          <p:cNvSpPr txBox="1"/>
          <p:nvPr/>
        </p:nvSpPr>
        <p:spPr>
          <a:xfrm>
            <a:off x="751541" y="212295"/>
            <a:ext cx="8392459" cy="1323439"/>
          </a:xfrm>
          <a:prstGeom prst="rect">
            <a:avLst/>
          </a:prstGeom>
          <a:noFill/>
        </p:spPr>
        <p:txBody>
          <a:bodyPr wrap="square" rtlCol="0">
            <a:spAutoFit/>
          </a:bodyPr>
          <a:lstStyle/>
          <a:p>
            <a:pPr algn="ctr"/>
            <a:r>
              <a:rPr lang="en-US" sz="4000" dirty="0">
                <a:latin typeface="NTPreCursivefk normal" charset="0"/>
                <a:ea typeface="NTPreCursivefk normal" charset="0"/>
                <a:cs typeface="NTPreCursivefk normal" charset="0"/>
              </a:rPr>
              <a:t>Which child is </a:t>
            </a:r>
            <a:r>
              <a:rPr lang="en-US" sz="4000" dirty="0" smtClean="0">
                <a:latin typeface="NTPreCursivefk normal" charset="0"/>
                <a:ea typeface="NTPreCursivefk normal" charset="0"/>
                <a:cs typeface="NTPreCursivefk normal" charset="0"/>
              </a:rPr>
              <a:t>choosing to act </a:t>
            </a:r>
            <a:r>
              <a:rPr lang="en-US" sz="4000" dirty="0">
                <a:latin typeface="NTPreCursivefk normal" charset="0"/>
                <a:ea typeface="NTPreCursivefk normal" charset="0"/>
                <a:cs typeface="NTPreCursivefk normal" charset="0"/>
              </a:rPr>
              <a:t>with </a:t>
            </a:r>
            <a:r>
              <a:rPr lang="en-US" sz="4000" dirty="0" smtClean="0">
                <a:latin typeface="NTPreCursivefk normal" charset="0"/>
                <a:ea typeface="NTPreCursivefk normal" charset="0"/>
                <a:cs typeface="NTPreCursivefk normal" charset="0"/>
              </a:rPr>
              <a:t>self control and dignity</a:t>
            </a:r>
            <a:r>
              <a:rPr lang="en-US" sz="4000" dirty="0">
                <a:latin typeface="NTPreCursivefk normal" charset="0"/>
                <a:ea typeface="NTPreCursivefk normal" charset="0"/>
                <a:cs typeface="NTPreCursivefk normal" charset="0"/>
              </a:rPr>
              <a:t>? </a:t>
            </a:r>
          </a:p>
        </p:txBody>
      </p:sp>
    </p:spTree>
    <p:extLst>
      <p:ext uri="{BB962C8B-B14F-4D97-AF65-F5344CB8AC3E}">
        <p14:creationId xmlns:p14="http://schemas.microsoft.com/office/powerpoint/2010/main" val="7485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9937142" y="440948"/>
            <a:ext cx="2056130" cy="920115"/>
          </a:xfrm>
          <a:prstGeom prst="rect">
            <a:avLst/>
          </a:prstGeom>
          <a:noFill/>
        </p:spPr>
      </p:pic>
      <p:pic>
        <p:nvPicPr>
          <p:cNvPr id="5" name="Picture 4"/>
          <p:cNvPicPr>
            <a:picLocks noChangeAspect="1"/>
          </p:cNvPicPr>
          <p:nvPr/>
        </p:nvPicPr>
        <p:blipFill>
          <a:blip r:embed="rId4"/>
          <a:stretch>
            <a:fillRect/>
          </a:stretch>
        </p:blipFill>
        <p:spPr>
          <a:xfrm>
            <a:off x="5437238" y="1894278"/>
            <a:ext cx="6116871" cy="4074458"/>
          </a:xfrm>
          <a:prstGeom prst="rect">
            <a:avLst/>
          </a:prstGeom>
        </p:spPr>
      </p:pic>
      <p:pic>
        <p:nvPicPr>
          <p:cNvPr id="6" name="Picture 5"/>
          <p:cNvPicPr>
            <a:picLocks noChangeAspect="1"/>
          </p:cNvPicPr>
          <p:nvPr/>
        </p:nvPicPr>
        <p:blipFill rotWithShape="1">
          <a:blip r:embed="rId5"/>
          <a:srcRect t="19191"/>
          <a:stretch/>
        </p:blipFill>
        <p:spPr>
          <a:xfrm>
            <a:off x="471161" y="1548169"/>
            <a:ext cx="3772055" cy="4566882"/>
          </a:xfrm>
          <a:prstGeom prst="rect">
            <a:avLst/>
          </a:prstGeom>
        </p:spPr>
      </p:pic>
      <p:sp>
        <p:nvSpPr>
          <p:cNvPr id="7" name="TextBox 6"/>
          <p:cNvSpPr txBox="1"/>
          <p:nvPr/>
        </p:nvSpPr>
        <p:spPr>
          <a:xfrm>
            <a:off x="228601" y="424524"/>
            <a:ext cx="9907270" cy="1323439"/>
          </a:xfrm>
          <a:prstGeom prst="rect">
            <a:avLst/>
          </a:prstGeom>
          <a:noFill/>
        </p:spPr>
        <p:txBody>
          <a:bodyPr wrap="square" rtlCol="0">
            <a:spAutoFit/>
          </a:bodyPr>
          <a:lstStyle/>
          <a:p>
            <a:pPr algn="ctr"/>
            <a:r>
              <a:rPr lang="en-US" sz="4000" dirty="0">
                <a:latin typeface="NTPreCursivefk normal" charset="0"/>
                <a:ea typeface="NTPreCursivefk normal" charset="0"/>
                <a:cs typeface="NTPreCursivefk normal" charset="0"/>
              </a:rPr>
              <a:t>Which child is </a:t>
            </a:r>
            <a:r>
              <a:rPr lang="en-US" sz="4000" dirty="0" smtClean="0">
                <a:latin typeface="NTPreCursivefk normal" charset="0"/>
                <a:ea typeface="NTPreCursivefk normal" charset="0"/>
                <a:cs typeface="NTPreCursivefk normal" charset="0"/>
              </a:rPr>
              <a:t>choosing to act </a:t>
            </a:r>
            <a:r>
              <a:rPr lang="en-US" sz="4000" dirty="0">
                <a:latin typeface="NTPreCursivefk normal" charset="0"/>
                <a:ea typeface="NTPreCursivefk normal" charset="0"/>
                <a:cs typeface="NTPreCursivefk normal" charset="0"/>
              </a:rPr>
              <a:t>with </a:t>
            </a:r>
            <a:r>
              <a:rPr lang="en-US" sz="4000" dirty="0" smtClean="0">
                <a:latin typeface="NTPreCursivefk normal" charset="0"/>
                <a:ea typeface="NTPreCursivefk normal" charset="0"/>
                <a:cs typeface="NTPreCursivefk normal" charset="0"/>
              </a:rPr>
              <a:t>self </a:t>
            </a:r>
            <a:r>
              <a:rPr lang="en-US" sz="4000" smtClean="0">
                <a:latin typeface="NTPreCursivefk normal" charset="0"/>
                <a:ea typeface="NTPreCursivefk normal" charset="0"/>
                <a:cs typeface="NTPreCursivefk normal" charset="0"/>
              </a:rPr>
              <a:t>control and dignity</a:t>
            </a:r>
            <a:r>
              <a:rPr lang="en-US" sz="4000" dirty="0">
                <a:latin typeface="NTPreCursivefk normal" charset="0"/>
                <a:ea typeface="NTPreCursivefk normal" charset="0"/>
                <a:cs typeface="NTPreCursivefk normal" charset="0"/>
              </a:rPr>
              <a:t>? </a:t>
            </a:r>
          </a:p>
        </p:txBody>
      </p:sp>
    </p:spTree>
    <p:extLst>
      <p:ext uri="{BB962C8B-B14F-4D97-AF65-F5344CB8AC3E}">
        <p14:creationId xmlns:p14="http://schemas.microsoft.com/office/powerpoint/2010/main" val="46737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840" r="24456"/>
          <a:stretch/>
        </p:blipFill>
        <p:spPr>
          <a:xfrm>
            <a:off x="7416703" y="3099829"/>
            <a:ext cx="4598895" cy="361588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0719"/>
          <a:stretch/>
        </p:blipFill>
        <p:spPr>
          <a:xfrm rot="5400000">
            <a:off x="-512818" y="3817572"/>
            <a:ext cx="3615882" cy="215994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8053" t="19804" r="10875" b="25097"/>
          <a:stretch/>
        </p:blipFill>
        <p:spPr>
          <a:xfrm>
            <a:off x="2375094" y="3079376"/>
            <a:ext cx="5396267" cy="3636334"/>
          </a:xfrm>
          <a:prstGeom prst="rect">
            <a:avLst/>
          </a:prstGeom>
        </p:spPr>
      </p:pic>
      <p:sp>
        <p:nvSpPr>
          <p:cNvPr id="10" name="TextBox 9"/>
          <p:cNvSpPr txBox="1"/>
          <p:nvPr/>
        </p:nvSpPr>
        <p:spPr>
          <a:xfrm>
            <a:off x="857251" y="1270237"/>
            <a:ext cx="9561699" cy="1323439"/>
          </a:xfrm>
          <a:prstGeom prst="rect">
            <a:avLst/>
          </a:prstGeom>
          <a:noFill/>
        </p:spPr>
        <p:txBody>
          <a:bodyPr wrap="square" rtlCol="0">
            <a:spAutoFit/>
          </a:bodyPr>
          <a:lstStyle/>
          <a:p>
            <a:pPr algn="ctr"/>
            <a:r>
              <a:rPr lang="en-US" sz="4000" dirty="0">
                <a:latin typeface="NTPreCursivefk normal" charset="0"/>
                <a:ea typeface="NTPreCursivefk normal" charset="0"/>
                <a:cs typeface="NTPreCursivefk normal" charset="0"/>
              </a:rPr>
              <a:t>Which children </a:t>
            </a:r>
            <a:r>
              <a:rPr lang="en-US" sz="4000" dirty="0" smtClean="0">
                <a:latin typeface="NTPreCursivefk normal" charset="0"/>
                <a:ea typeface="NTPreCursivefk normal" charset="0"/>
                <a:cs typeface="NTPreCursivefk normal" charset="0"/>
              </a:rPr>
              <a:t>are choosing to </a:t>
            </a:r>
            <a:r>
              <a:rPr lang="en-US" sz="4000" dirty="0">
                <a:latin typeface="NTPreCursivefk normal" charset="0"/>
                <a:ea typeface="NTPreCursivefk normal" charset="0"/>
                <a:cs typeface="NTPreCursivefk normal" charset="0"/>
              </a:rPr>
              <a:t>acting with </a:t>
            </a:r>
            <a:r>
              <a:rPr lang="en-US" sz="4000" dirty="0" smtClean="0">
                <a:latin typeface="NTPreCursivefk normal" charset="0"/>
                <a:ea typeface="NTPreCursivefk normal" charset="0"/>
                <a:cs typeface="NTPreCursivefk normal" charset="0"/>
              </a:rPr>
              <a:t>self control and dignity</a:t>
            </a:r>
            <a:r>
              <a:rPr lang="en-US" sz="4000" dirty="0">
                <a:latin typeface="NTPreCursivefk normal" charset="0"/>
                <a:ea typeface="NTPreCursivefk normal" charset="0"/>
                <a:cs typeface="NTPreCursivefk normal" charset="0"/>
              </a:rPr>
              <a:t>? </a:t>
            </a:r>
          </a:p>
        </p:txBody>
      </p:sp>
    </p:spTree>
    <p:extLst>
      <p:ext uri="{BB962C8B-B14F-4D97-AF65-F5344CB8AC3E}">
        <p14:creationId xmlns:p14="http://schemas.microsoft.com/office/powerpoint/2010/main" val="110858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334" r="16741"/>
          <a:stretch/>
        </p:blipFill>
        <p:spPr>
          <a:xfrm>
            <a:off x="7246956" y="1366461"/>
            <a:ext cx="4439724" cy="51688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41" y="212294"/>
            <a:ext cx="6720314" cy="4790011"/>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
        <p:nvSpPr>
          <p:cNvPr id="6" name="TextBox 5"/>
          <p:cNvSpPr txBox="1"/>
          <p:nvPr/>
        </p:nvSpPr>
        <p:spPr>
          <a:xfrm>
            <a:off x="-656032" y="5236356"/>
            <a:ext cx="7902988" cy="1323439"/>
          </a:xfrm>
          <a:prstGeom prst="rect">
            <a:avLst/>
          </a:prstGeom>
          <a:noFill/>
        </p:spPr>
        <p:txBody>
          <a:bodyPr wrap="square" rtlCol="0">
            <a:spAutoFit/>
          </a:bodyPr>
          <a:lstStyle/>
          <a:p>
            <a:pPr algn="ctr"/>
            <a:r>
              <a:rPr lang="en-US" sz="4000" dirty="0">
                <a:latin typeface="NTPreCursivefk normal" charset="0"/>
                <a:ea typeface="NTPreCursivefk normal" charset="0"/>
                <a:cs typeface="NTPreCursivefk normal" charset="0"/>
              </a:rPr>
              <a:t>Which children are </a:t>
            </a:r>
            <a:r>
              <a:rPr lang="en-US" sz="4000" dirty="0" smtClean="0">
                <a:latin typeface="NTPreCursivefk normal" charset="0"/>
                <a:ea typeface="NTPreCursivefk normal" charset="0"/>
                <a:cs typeface="NTPreCursivefk normal" charset="0"/>
              </a:rPr>
              <a:t>showing dignity through their uniform? </a:t>
            </a:r>
            <a:endParaRPr lang="en-US" sz="4000" dirty="0">
              <a:latin typeface="NTPreCursivefk normal" charset="0"/>
              <a:ea typeface="NTPreCursivefk normal" charset="0"/>
              <a:cs typeface="NTPreCursivefk normal" charset="0"/>
            </a:endParaRPr>
          </a:p>
        </p:txBody>
      </p:sp>
    </p:spTree>
    <p:extLst>
      <p:ext uri="{BB962C8B-B14F-4D97-AF65-F5344CB8AC3E}">
        <p14:creationId xmlns:p14="http://schemas.microsoft.com/office/powerpoint/2010/main" val="386890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400" y="838815"/>
            <a:ext cx="6070600" cy="5524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1" y="1132410"/>
            <a:ext cx="6974539" cy="523090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
        <p:nvSpPr>
          <p:cNvPr id="8" name="TextBox 7"/>
          <p:cNvSpPr txBox="1"/>
          <p:nvPr/>
        </p:nvSpPr>
        <p:spPr>
          <a:xfrm>
            <a:off x="1253658" y="212295"/>
            <a:ext cx="8392459" cy="707886"/>
          </a:xfrm>
          <a:prstGeom prst="rect">
            <a:avLst/>
          </a:prstGeom>
          <a:noFill/>
        </p:spPr>
        <p:txBody>
          <a:bodyPr wrap="square" rtlCol="0">
            <a:spAutoFit/>
          </a:bodyPr>
          <a:lstStyle/>
          <a:p>
            <a:pPr algn="ctr"/>
            <a:r>
              <a:rPr lang="en-US" sz="4000" dirty="0">
                <a:latin typeface="NTPreCursivefk normal" charset="0"/>
                <a:ea typeface="NTPreCursivefk normal" charset="0"/>
                <a:cs typeface="NTPreCursivefk normal" charset="0"/>
              </a:rPr>
              <a:t>Which child </a:t>
            </a:r>
            <a:r>
              <a:rPr lang="en-US" sz="4000" dirty="0" smtClean="0">
                <a:latin typeface="NTPreCursivefk normal" charset="0"/>
                <a:ea typeface="NTPreCursivefk normal" charset="0"/>
                <a:cs typeface="NTPreCursivefk normal" charset="0"/>
              </a:rPr>
              <a:t>has chosen to act </a:t>
            </a:r>
            <a:r>
              <a:rPr lang="en-US" sz="4000" dirty="0">
                <a:latin typeface="NTPreCursivefk normal" charset="0"/>
                <a:ea typeface="NTPreCursivefk normal" charset="0"/>
                <a:cs typeface="NTPreCursivefk normal" charset="0"/>
              </a:rPr>
              <a:t>with dignity? </a:t>
            </a:r>
          </a:p>
        </p:txBody>
      </p:sp>
    </p:spTree>
    <p:extLst>
      <p:ext uri="{BB962C8B-B14F-4D97-AF65-F5344CB8AC3E}">
        <p14:creationId xmlns:p14="http://schemas.microsoft.com/office/powerpoint/2010/main" val="202997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2760" y="2496586"/>
            <a:ext cx="9144000" cy="2387600"/>
          </a:xfrm>
        </p:spPr>
        <p:txBody>
          <a:bodyPr>
            <a:normAutofit fontScale="90000"/>
          </a:bodyPr>
          <a:lstStyle/>
          <a:p>
            <a:r>
              <a:rPr lang="en-GB" u="sng" dirty="0">
                <a:latin typeface="NTPreCursivefk normal" charset="0"/>
                <a:ea typeface="NTPreCursivefk normal" charset="0"/>
                <a:cs typeface="NTPreCursivefk normal" charset="0"/>
              </a:rPr>
              <a:t>Alfie’s Very Busy Day</a:t>
            </a:r>
            <a:br>
              <a:rPr lang="en-GB" u="sng" dirty="0">
                <a:latin typeface="NTPreCursivefk normal" charset="0"/>
                <a:ea typeface="NTPreCursivefk normal" charset="0"/>
                <a:cs typeface="NTPreCursivefk normal" charset="0"/>
              </a:rPr>
            </a:br>
            <a:r>
              <a:rPr lang="en-GB" u="sng" dirty="0">
                <a:latin typeface="NTPreCursivefk normal" charset="0"/>
                <a:ea typeface="NTPreCursivefk normal" charset="0"/>
                <a:cs typeface="NTPreCursivefk normal" charset="0"/>
              </a:rPr>
              <a:t/>
            </a:r>
            <a:br>
              <a:rPr lang="en-GB" u="sng" dirty="0">
                <a:latin typeface="NTPreCursivefk normal" charset="0"/>
                <a:ea typeface="NTPreCursivefk normal" charset="0"/>
                <a:cs typeface="NTPreCursivefk normal" charset="0"/>
              </a:rPr>
            </a:br>
            <a:r>
              <a:rPr lang="en-GB" dirty="0">
                <a:latin typeface="NTPreCursivefk normal" charset="0"/>
                <a:ea typeface="NTPreCursivefk normal" charset="0"/>
                <a:cs typeface="NTPreCursivefk normal" charset="0"/>
              </a:rPr>
              <a:t>Self Control and Dignity </a:t>
            </a:r>
            <a:r>
              <a:rPr lang="en-GB" u="sng" dirty="0">
                <a:latin typeface="NTPreCursivefk normal" charset="0"/>
                <a:ea typeface="NTPreCursivefk normal" charset="0"/>
                <a:cs typeface="NTPreCursivefk normal" charset="0"/>
              </a:rPr>
              <a:t/>
            </a:r>
            <a:br>
              <a:rPr lang="en-GB" u="sng" dirty="0">
                <a:latin typeface="NTPreCursivefk normal" charset="0"/>
                <a:ea typeface="NTPreCursivefk normal" charset="0"/>
                <a:cs typeface="NTPreCursivefk normal" charset="0"/>
              </a:rPr>
            </a:br>
            <a:r>
              <a:rPr lang="en-US" sz="2800" dirty="0"/>
              <a:t/>
            </a:r>
            <a:br>
              <a:rPr lang="en-US" sz="2800" dirty="0"/>
            </a:br>
            <a:endParaRPr lang="en-US" sz="2800"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12295"/>
            <a:ext cx="2056130" cy="920115"/>
          </a:xfrm>
          <a:prstGeom prst="rect">
            <a:avLst/>
          </a:prstGeom>
          <a:noFill/>
        </p:spPr>
      </p:pic>
    </p:spTree>
    <p:extLst>
      <p:ext uri="{BB962C8B-B14F-4D97-AF65-F5344CB8AC3E}">
        <p14:creationId xmlns:p14="http://schemas.microsoft.com/office/powerpoint/2010/main" val="1355777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4746</TotalTime>
  <Words>536</Words>
  <Application>Microsoft Macintosh PowerPoint</Application>
  <PresentationFormat>Widescreen</PresentationFormat>
  <Paragraphs>86</Paragraphs>
  <Slides>29</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Calibri Light</vt:lpstr>
      <vt:lpstr>NTPreCursivefk normal</vt:lpstr>
      <vt:lpstr>Arial</vt:lpstr>
      <vt:lpstr>Office Theme</vt:lpstr>
      <vt:lpstr>Reception: Autumn 1  Self Control, Bravery, Love and Kindness.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Alfie’s Very Busy Day  Self Control and Dignity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Janey’s Story   - Adapted  for Floreat from Carex’s Hands Up for Hygiene Unit </dc:title>
  <dc:creator>Jennifer Gifford</dc:creator>
  <cp:lastModifiedBy>Microsoft Office User</cp:lastModifiedBy>
  <cp:revision>59</cp:revision>
  <dcterms:created xsi:type="dcterms:W3CDTF">2016-01-15T16:26:04Z</dcterms:created>
  <dcterms:modified xsi:type="dcterms:W3CDTF">2016-05-13T15:35:53Z</dcterms:modified>
</cp:coreProperties>
</file>