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8"/>
  </p:handoutMasterIdLst>
  <p:sldIdLst>
    <p:sldId id="256" r:id="rId2"/>
    <p:sldId id="257" r:id="rId3"/>
    <p:sldId id="264" r:id="rId4"/>
    <p:sldId id="258" r:id="rId5"/>
    <p:sldId id="265" r:id="rId6"/>
    <p:sldId id="259" r:id="rId7"/>
    <p:sldId id="266" r:id="rId8"/>
    <p:sldId id="260" r:id="rId9"/>
    <p:sldId id="261" r:id="rId10"/>
    <p:sldId id="262" r:id="rId11"/>
    <p:sldId id="268" r:id="rId12"/>
    <p:sldId id="263" r:id="rId13"/>
    <p:sldId id="269" r:id="rId14"/>
    <p:sldId id="267"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p:scale>
          <a:sx n="95" d="100"/>
          <a:sy n="95" d="100"/>
        </p:scale>
        <p:origin x="200"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86C322-669F-844C-9593-4098593ED00C}" type="datetimeFigureOut">
              <a:rPr lang="en-US" smtClean="0"/>
              <a:t>3/15/16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C332B9-81A5-074F-9917-318DE0B0DBA0}" type="slidenum">
              <a:rPr lang="en-US" smtClean="0"/>
              <a:t>‹#›</a:t>
            </a:fld>
            <a:endParaRPr lang="en-US"/>
          </a:p>
        </p:txBody>
      </p:sp>
    </p:spTree>
    <p:extLst>
      <p:ext uri="{BB962C8B-B14F-4D97-AF65-F5344CB8AC3E}">
        <p14:creationId xmlns:p14="http://schemas.microsoft.com/office/powerpoint/2010/main" val="10153322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A138127-B147-1648-B230-9A66EE3A504F}" type="datetimeFigureOut">
              <a:rPr lang="en-US" smtClean="0"/>
              <a:t>3/15/16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E8513-1A1C-8844-805B-A58B0CEB3157}" type="slidenum">
              <a:rPr lang="en-US" smtClean="0"/>
              <a:t>‹#›</a:t>
            </a:fld>
            <a:endParaRPr lang="en-US"/>
          </a:p>
        </p:txBody>
      </p:sp>
    </p:spTree>
    <p:extLst>
      <p:ext uri="{BB962C8B-B14F-4D97-AF65-F5344CB8AC3E}">
        <p14:creationId xmlns:p14="http://schemas.microsoft.com/office/powerpoint/2010/main" val="166404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A138127-B147-1648-B230-9A66EE3A504F}" type="datetimeFigureOut">
              <a:rPr lang="en-US" smtClean="0"/>
              <a:t>3/15/16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E8513-1A1C-8844-805B-A58B0CEB3157}" type="slidenum">
              <a:rPr lang="en-US" smtClean="0"/>
              <a:t>‹#›</a:t>
            </a:fld>
            <a:endParaRPr lang="en-US"/>
          </a:p>
        </p:txBody>
      </p:sp>
    </p:spTree>
    <p:extLst>
      <p:ext uri="{BB962C8B-B14F-4D97-AF65-F5344CB8AC3E}">
        <p14:creationId xmlns:p14="http://schemas.microsoft.com/office/powerpoint/2010/main" val="183114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A138127-B147-1648-B230-9A66EE3A504F}" type="datetimeFigureOut">
              <a:rPr lang="en-US" smtClean="0"/>
              <a:t>3/15/16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E8513-1A1C-8844-805B-A58B0CEB3157}" type="slidenum">
              <a:rPr lang="en-US" smtClean="0"/>
              <a:t>‹#›</a:t>
            </a:fld>
            <a:endParaRPr lang="en-US"/>
          </a:p>
        </p:txBody>
      </p:sp>
    </p:spTree>
    <p:extLst>
      <p:ext uri="{BB962C8B-B14F-4D97-AF65-F5344CB8AC3E}">
        <p14:creationId xmlns:p14="http://schemas.microsoft.com/office/powerpoint/2010/main" val="3953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A138127-B147-1648-B230-9A66EE3A504F}" type="datetimeFigureOut">
              <a:rPr lang="en-US" smtClean="0"/>
              <a:t>3/15/16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E8513-1A1C-8844-805B-A58B0CEB3157}" type="slidenum">
              <a:rPr lang="en-US" smtClean="0"/>
              <a:t>‹#›</a:t>
            </a:fld>
            <a:endParaRPr lang="en-US"/>
          </a:p>
        </p:txBody>
      </p:sp>
    </p:spTree>
    <p:extLst>
      <p:ext uri="{BB962C8B-B14F-4D97-AF65-F5344CB8AC3E}">
        <p14:creationId xmlns:p14="http://schemas.microsoft.com/office/powerpoint/2010/main" val="1810242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A138127-B147-1648-B230-9A66EE3A504F}" type="datetimeFigureOut">
              <a:rPr lang="en-US" smtClean="0"/>
              <a:t>3/15/16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E8513-1A1C-8844-805B-A58B0CEB3157}" type="slidenum">
              <a:rPr lang="en-US" smtClean="0"/>
              <a:t>‹#›</a:t>
            </a:fld>
            <a:endParaRPr lang="en-US"/>
          </a:p>
        </p:txBody>
      </p:sp>
    </p:spTree>
    <p:extLst>
      <p:ext uri="{BB962C8B-B14F-4D97-AF65-F5344CB8AC3E}">
        <p14:creationId xmlns:p14="http://schemas.microsoft.com/office/powerpoint/2010/main" val="129524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A138127-B147-1648-B230-9A66EE3A504F}" type="datetimeFigureOut">
              <a:rPr lang="en-US" smtClean="0"/>
              <a:t>3/15/16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E8513-1A1C-8844-805B-A58B0CEB3157}" type="slidenum">
              <a:rPr lang="en-US" smtClean="0"/>
              <a:t>‹#›</a:t>
            </a:fld>
            <a:endParaRPr lang="en-US"/>
          </a:p>
        </p:txBody>
      </p:sp>
    </p:spTree>
    <p:extLst>
      <p:ext uri="{BB962C8B-B14F-4D97-AF65-F5344CB8AC3E}">
        <p14:creationId xmlns:p14="http://schemas.microsoft.com/office/powerpoint/2010/main" val="189187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A138127-B147-1648-B230-9A66EE3A504F}" type="datetimeFigureOut">
              <a:rPr lang="en-US" smtClean="0"/>
              <a:t>3/15/16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E8513-1A1C-8844-805B-A58B0CEB3157}" type="slidenum">
              <a:rPr lang="en-US" smtClean="0"/>
              <a:t>‹#›</a:t>
            </a:fld>
            <a:endParaRPr lang="en-US"/>
          </a:p>
        </p:txBody>
      </p:sp>
    </p:spTree>
    <p:extLst>
      <p:ext uri="{BB962C8B-B14F-4D97-AF65-F5344CB8AC3E}">
        <p14:creationId xmlns:p14="http://schemas.microsoft.com/office/powerpoint/2010/main" val="140417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A138127-B147-1648-B230-9A66EE3A504F}" type="datetimeFigureOut">
              <a:rPr lang="en-US" smtClean="0"/>
              <a:t>3/15/16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E8513-1A1C-8844-805B-A58B0CEB3157}" type="slidenum">
              <a:rPr lang="en-US" smtClean="0"/>
              <a:t>‹#›</a:t>
            </a:fld>
            <a:endParaRPr lang="en-US"/>
          </a:p>
        </p:txBody>
      </p:sp>
    </p:spTree>
    <p:extLst>
      <p:ext uri="{BB962C8B-B14F-4D97-AF65-F5344CB8AC3E}">
        <p14:creationId xmlns:p14="http://schemas.microsoft.com/office/powerpoint/2010/main" val="133695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38127-B147-1648-B230-9A66EE3A504F}" type="datetimeFigureOut">
              <a:rPr lang="en-US" smtClean="0"/>
              <a:t>3/15/16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E8513-1A1C-8844-805B-A58B0CEB3157}" type="slidenum">
              <a:rPr lang="en-US" smtClean="0"/>
              <a:t>‹#›</a:t>
            </a:fld>
            <a:endParaRPr lang="en-US"/>
          </a:p>
        </p:txBody>
      </p:sp>
    </p:spTree>
    <p:extLst>
      <p:ext uri="{BB962C8B-B14F-4D97-AF65-F5344CB8AC3E}">
        <p14:creationId xmlns:p14="http://schemas.microsoft.com/office/powerpoint/2010/main" val="114195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A138127-B147-1648-B230-9A66EE3A504F}" type="datetimeFigureOut">
              <a:rPr lang="en-US" smtClean="0"/>
              <a:t>3/15/16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E8513-1A1C-8844-805B-A58B0CEB3157}" type="slidenum">
              <a:rPr lang="en-US" smtClean="0"/>
              <a:t>‹#›</a:t>
            </a:fld>
            <a:endParaRPr lang="en-US"/>
          </a:p>
        </p:txBody>
      </p:sp>
    </p:spTree>
    <p:extLst>
      <p:ext uri="{BB962C8B-B14F-4D97-AF65-F5344CB8AC3E}">
        <p14:creationId xmlns:p14="http://schemas.microsoft.com/office/powerpoint/2010/main" val="85547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A138127-B147-1648-B230-9A66EE3A504F}" type="datetimeFigureOut">
              <a:rPr lang="en-US" smtClean="0"/>
              <a:t>3/15/16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E8513-1A1C-8844-805B-A58B0CEB3157}" type="slidenum">
              <a:rPr lang="en-US" smtClean="0"/>
              <a:t>‹#›</a:t>
            </a:fld>
            <a:endParaRPr lang="en-US"/>
          </a:p>
        </p:txBody>
      </p:sp>
    </p:spTree>
    <p:extLst>
      <p:ext uri="{BB962C8B-B14F-4D97-AF65-F5344CB8AC3E}">
        <p14:creationId xmlns:p14="http://schemas.microsoft.com/office/powerpoint/2010/main" val="5808380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38127-B147-1648-B230-9A66EE3A504F}" type="datetimeFigureOut">
              <a:rPr lang="en-US" smtClean="0"/>
              <a:t>3/15/16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E8513-1A1C-8844-805B-A58B0CEB3157}" type="slidenum">
              <a:rPr lang="en-US" smtClean="0"/>
              <a:t>‹#›</a:t>
            </a:fld>
            <a:endParaRPr lang="en-US"/>
          </a:p>
        </p:txBody>
      </p:sp>
    </p:spTree>
    <p:extLst>
      <p:ext uri="{BB962C8B-B14F-4D97-AF65-F5344CB8AC3E}">
        <p14:creationId xmlns:p14="http://schemas.microsoft.com/office/powerpoint/2010/main" val="228046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qMjTZjAP1TQ" TargetMode="Externa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s://www.youtube.com/watch?v=Tzqs1aRyCk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0618" y="2719670"/>
            <a:ext cx="10193438" cy="2387600"/>
          </a:xfrm>
        </p:spPr>
        <p:txBody>
          <a:bodyPr>
            <a:normAutofit fontScale="90000"/>
          </a:bodyPr>
          <a:lstStyle/>
          <a:p>
            <a:r>
              <a:rPr lang="en-US" sz="7200" b="1" i="1" u="sng" dirty="0" smtClean="0">
                <a:latin typeface="NTPreCursivefk normal" charset="0"/>
                <a:ea typeface="NTPreCursivefk normal" charset="0"/>
                <a:cs typeface="NTPreCursivefk normal" charset="0"/>
              </a:rPr>
              <a:t>Service Learning Project </a:t>
            </a:r>
            <a:br>
              <a:rPr lang="en-US" sz="7200" b="1" i="1" u="sng" dirty="0" smtClean="0">
                <a:latin typeface="NTPreCursivefk normal" charset="0"/>
                <a:ea typeface="NTPreCursivefk normal" charset="0"/>
                <a:cs typeface="NTPreCursivefk normal" charset="0"/>
              </a:rPr>
            </a:br>
            <a:r>
              <a:rPr lang="en-US" sz="6700" b="1" i="1" u="sng" dirty="0" smtClean="0">
                <a:latin typeface="NTPreCursivefk normal" charset="0"/>
                <a:ea typeface="NTPreCursivefk normal" charset="0"/>
                <a:cs typeface="NTPreCursivefk normal" charset="0"/>
              </a:rPr>
              <a:t/>
            </a:r>
            <a:br>
              <a:rPr lang="en-US" sz="6700" b="1" i="1" u="sng" dirty="0" smtClean="0">
                <a:latin typeface="NTPreCursivefk normal" charset="0"/>
                <a:ea typeface="NTPreCursivefk normal" charset="0"/>
                <a:cs typeface="NTPreCursivefk normal" charset="0"/>
              </a:rPr>
            </a:br>
            <a:r>
              <a:rPr lang="en-US" sz="6700" i="1" dirty="0" smtClean="0">
                <a:latin typeface="NTPreCursivefk normal" charset="0"/>
                <a:ea typeface="NTPreCursivefk normal" charset="0"/>
                <a:cs typeface="NTPreCursivefk normal" charset="0"/>
              </a:rPr>
              <a:t>Morning stimulus resources</a:t>
            </a:r>
            <a:r>
              <a:rPr lang="en-US" sz="6700" i="1" dirty="0" smtClean="0">
                <a:latin typeface="NTPreCursivefk normal" charset="0"/>
                <a:ea typeface="NTPreCursivefk normal" charset="0"/>
                <a:cs typeface="NTPreCursivefk normal" charset="0"/>
              </a:rPr>
              <a:t> </a:t>
            </a:r>
            <a:r>
              <a:rPr lang="en-US" sz="6700" i="1" dirty="0" smtClean="0">
                <a:latin typeface="NTPreCursivefk normal" charset="0"/>
                <a:ea typeface="NTPreCursivefk normal" charset="0"/>
                <a:cs typeface="NTPreCursivefk normal" charset="0"/>
              </a:rPr>
              <a:t>– </a:t>
            </a:r>
            <a:r>
              <a:rPr lang="en-US" sz="6700" i="1" dirty="0" smtClean="0">
                <a:latin typeface="NTPreCursivefk normal" charset="0"/>
                <a:ea typeface="NTPreCursivefk normal" charset="0"/>
                <a:cs typeface="NTPreCursivefk normal" charset="0"/>
              </a:rPr>
              <a:t>Gratitude Tea </a:t>
            </a:r>
            <a:r>
              <a:rPr lang="en-US" sz="6700" i="1" dirty="0" smtClean="0">
                <a:latin typeface="NTPreCursivefk normal" charset="0"/>
                <a:ea typeface="NTPreCursivefk normal" charset="0"/>
                <a:cs typeface="NTPreCursivefk normal" charset="0"/>
              </a:rPr>
              <a:t>Party </a:t>
            </a:r>
            <a:endParaRPr lang="en-US" sz="6700" i="1" dirty="0">
              <a:latin typeface="NTPreCursivefk normal" charset="0"/>
              <a:ea typeface="NTPreCursivefk normal" charset="0"/>
              <a:cs typeface="NTPreCursivefk normal" charset="0"/>
            </a:endParaRPr>
          </a:p>
        </p:txBody>
      </p:sp>
      <p:cxnSp>
        <p:nvCxnSpPr>
          <p:cNvPr id="4" name="Straight Connector 3"/>
          <p:cNvCxnSpPr/>
          <p:nvPr/>
        </p:nvCxnSpPr>
        <p:spPr>
          <a:xfrm flipV="1">
            <a:off x="0" y="1253767"/>
            <a:ext cx="12192000" cy="19862"/>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135870" y="266083"/>
            <a:ext cx="2056130" cy="920115"/>
          </a:xfrm>
          <a:prstGeom prst="rect">
            <a:avLst/>
          </a:prstGeom>
          <a:noFill/>
        </p:spPr>
      </p:pic>
    </p:spTree>
    <p:extLst>
      <p:ext uri="{BB962C8B-B14F-4D97-AF65-F5344CB8AC3E}">
        <p14:creationId xmlns:p14="http://schemas.microsoft.com/office/powerpoint/2010/main" val="903704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135870" y="266083"/>
            <a:ext cx="2056130" cy="920115"/>
          </a:xfrm>
          <a:prstGeom prst="rect">
            <a:avLst/>
          </a:prstGeom>
          <a:noFill/>
        </p:spPr>
      </p:pic>
      <p:sp>
        <p:nvSpPr>
          <p:cNvPr id="8" name="Rectangle 7"/>
          <p:cNvSpPr/>
          <p:nvPr/>
        </p:nvSpPr>
        <p:spPr>
          <a:xfrm>
            <a:off x="7974296" y="1407784"/>
            <a:ext cx="3851426" cy="2554545"/>
          </a:xfrm>
          <a:prstGeom prst="rect">
            <a:avLst/>
          </a:prstGeom>
          <a:ln>
            <a:solidFill>
              <a:schemeClr val="accent1"/>
            </a:solidFill>
          </a:ln>
        </p:spPr>
        <p:txBody>
          <a:bodyPr wrap="square">
            <a:spAutoFit/>
          </a:bodyPr>
          <a:lstStyle/>
          <a:p>
            <a:pPr>
              <a:spcAft>
                <a:spcPts val="0"/>
              </a:spcAft>
            </a:pPr>
            <a:r>
              <a:rPr lang="en-US" sz="2000" dirty="0">
                <a:latin typeface="NTPreCursivefk normal" charset="0"/>
                <a:ea typeface="NTPreCursivefk normal" charset="0"/>
                <a:cs typeface="NTPreCursivefk normal" charset="0"/>
              </a:rPr>
              <a:t>L</a:t>
            </a:r>
            <a:r>
              <a:rPr lang="en-GB" sz="2000" i="1" dirty="0" err="1" smtClean="0">
                <a:effectLst/>
                <a:latin typeface="NTPreCursivefk normal" charset="0"/>
                <a:ea typeface="NTPreCursivefk normal" charset="0"/>
                <a:cs typeface="NTPreCursivefk normal" charset="0"/>
              </a:rPr>
              <a:t>ook</a:t>
            </a:r>
            <a:r>
              <a:rPr lang="en-GB" sz="2000" i="1" dirty="0" smtClean="0">
                <a:effectLst/>
                <a:latin typeface="NTPreCursivefk normal" charset="0"/>
                <a:ea typeface="NTPreCursivefk normal" charset="0"/>
                <a:cs typeface="NTPreCursivefk normal" charset="0"/>
              </a:rPr>
              <a:t> at a map or globe and show the class them where England is. Then show them where China is. Compare the sizes of the two countries. </a:t>
            </a:r>
          </a:p>
          <a:p>
            <a:pPr>
              <a:spcAft>
                <a:spcPts val="0"/>
              </a:spcAft>
            </a:pPr>
            <a:r>
              <a:rPr lang="en-GB" sz="2000" i="1" dirty="0" smtClean="0">
                <a:effectLst/>
                <a:latin typeface="NTPreCursivefk normal" charset="0"/>
                <a:ea typeface="NTPreCursivefk normal" charset="0"/>
                <a:cs typeface="NTPreCursivefk normal" charset="0"/>
              </a:rPr>
              <a:t>How might we get there? </a:t>
            </a:r>
          </a:p>
          <a:p>
            <a:pPr>
              <a:spcAft>
                <a:spcPts val="0"/>
              </a:spcAft>
            </a:pPr>
            <a:r>
              <a:rPr lang="en-GB" sz="2000" i="1" dirty="0" smtClean="0">
                <a:effectLst/>
                <a:latin typeface="NTPreCursivefk normal" charset="0"/>
                <a:ea typeface="NTPreCursivefk normal" charset="0"/>
                <a:cs typeface="NTPreCursivefk normal" charset="0"/>
              </a:rPr>
              <a:t>How long would it take? </a:t>
            </a:r>
            <a:endParaRPr lang="en-US" sz="2000" dirty="0" smtClean="0">
              <a:effectLst/>
              <a:latin typeface="NTPreCursivefk normal" charset="0"/>
              <a:ea typeface="NTPreCursivefk normal" charset="0"/>
              <a:cs typeface="NTPreCursivefk normal" charset="0"/>
            </a:endParaRPr>
          </a:p>
          <a:p>
            <a:pPr>
              <a:spcAft>
                <a:spcPts val="0"/>
              </a:spcAft>
            </a:pPr>
            <a:r>
              <a:rPr lang="en-GB" sz="2000" i="1" dirty="0" smtClean="0">
                <a:effectLst/>
                <a:latin typeface="NTPreCursivefk normal" charset="0"/>
                <a:ea typeface="NTPreCursivefk normal" charset="0"/>
                <a:cs typeface="NTPreCursivefk normal" charset="0"/>
              </a:rPr>
              <a:t>What do you notice about the teapot?</a:t>
            </a:r>
          </a:p>
          <a:p>
            <a:pPr>
              <a:spcAft>
                <a:spcPts val="0"/>
              </a:spcAft>
            </a:pPr>
            <a:r>
              <a:rPr lang="en-GB" sz="2000" i="1" dirty="0" smtClean="0">
                <a:latin typeface="NTPreCursivefk normal" charset="0"/>
                <a:ea typeface="NTPreCursivefk normal" charset="0"/>
                <a:cs typeface="NTPreCursivefk normal" charset="0"/>
              </a:rPr>
              <a:t>Who do you think it belongs to?</a:t>
            </a:r>
            <a:endParaRPr lang="en-US" sz="2000" dirty="0" smtClean="0">
              <a:effectLst/>
              <a:latin typeface="NTPreCursivefk normal" charset="0"/>
              <a:ea typeface="NTPreCursivefk normal" charset="0"/>
              <a:cs typeface="NTPreCursivefk normal" charset="0"/>
            </a:endParaRPr>
          </a:p>
        </p:txBody>
      </p:sp>
      <p:sp>
        <p:nvSpPr>
          <p:cNvPr id="10" name="Text Box 83"/>
          <p:cNvSpPr txBox="1"/>
          <p:nvPr/>
        </p:nvSpPr>
        <p:spPr>
          <a:xfrm>
            <a:off x="7974296" y="4155141"/>
            <a:ext cx="3851426" cy="2453026"/>
          </a:xfrm>
          <a:prstGeom prst="rect">
            <a:avLst/>
          </a:prstGeom>
          <a:solidFill>
            <a:schemeClr val="accent5">
              <a:lumMod val="20000"/>
              <a:lumOff val="80000"/>
            </a:schemeClr>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latin typeface="NTPreCursivefk normal" charset="0"/>
                <a:ea typeface="NTPreCursivefk normal" charset="0"/>
                <a:cs typeface="NTPreCursivefk normal" charset="0"/>
              </a:rPr>
              <a:t>Notes for the Teacher: </a:t>
            </a:r>
            <a:endParaRPr lang="en-US" sz="12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1200" dirty="0">
                <a:effectLst/>
                <a:latin typeface="NTPreCursivefk normal" charset="0"/>
                <a:ea typeface="NTPreCursivefk normal" charset="0"/>
                <a:cs typeface="NTPreCursivefk normal" charset="0"/>
              </a:rPr>
              <a:t>China is the world’s largest producer of tea. (India is the second largest).</a:t>
            </a:r>
            <a:endParaRPr lang="en-US" sz="12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1200" dirty="0">
                <a:effectLst/>
                <a:latin typeface="NTPreCursivefk normal" charset="0"/>
                <a:ea typeface="NTPreCursivefk normal" charset="0"/>
                <a:cs typeface="NTPreCursivefk normal" charset="0"/>
              </a:rPr>
              <a:t>In China pouring tea for someone is a sign of great respect and good will.</a:t>
            </a:r>
            <a:endParaRPr lang="en-US" sz="12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1200" dirty="0">
                <a:effectLst/>
                <a:latin typeface="NTPreCursivefk normal" charset="0"/>
                <a:ea typeface="NTPreCursivefk normal" charset="0"/>
                <a:cs typeface="NTPreCursivefk normal" charset="0"/>
              </a:rPr>
              <a:t>Serving tea is an important part of traditional Chinese marriage ceremonies as sharing tea together helps to connect the families.</a:t>
            </a:r>
            <a:endParaRPr lang="en-US" sz="12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1200" dirty="0">
                <a:effectLst/>
                <a:latin typeface="NTPreCursivefk normal" charset="0"/>
                <a:ea typeface="NTPreCursivefk normal" charset="0"/>
                <a:cs typeface="NTPreCursivefk normal" charset="0"/>
              </a:rPr>
              <a:t>Tea in Chinese weddings is often served in red cups and teapots because red is seen as a lucky colour in China.</a:t>
            </a:r>
            <a:endParaRPr lang="en-US" sz="12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1200" dirty="0">
                <a:effectLst/>
                <a:latin typeface="NTPreCursivefk normal" charset="0"/>
                <a:ea typeface="NTPreCursivefk normal" charset="0"/>
                <a:cs typeface="NTPreCursivefk normal" charset="0"/>
              </a:rPr>
              <a:t>Chinese Tea Ballads are traditional Chinese songs which celebrate the beauty of nature. They are modern versions of the simple field songs of the Chinese tea pickers. </a:t>
            </a:r>
            <a:endParaRPr lang="en-US" sz="1200" dirty="0">
              <a:effectLst/>
              <a:latin typeface="NTPreCursivefk normal" charset="0"/>
              <a:ea typeface="NTPreCursivefk normal" charset="0"/>
              <a:cs typeface="NTPreCursivefk normal" charset="0"/>
            </a:endParaRPr>
          </a:p>
          <a:p>
            <a:pPr>
              <a:spcAft>
                <a:spcPts val="0"/>
              </a:spcAft>
            </a:pPr>
            <a:r>
              <a:rPr lang="en-GB" sz="1200" dirty="0">
                <a:effectLst/>
                <a:ea typeface="ＭＳ 明朝" charset="-128"/>
                <a:cs typeface="Times New Roman" charset="0"/>
              </a:rPr>
              <a:t> </a:t>
            </a:r>
            <a:endParaRPr lang="en-US" sz="1200" dirty="0">
              <a:effectLst/>
              <a:ea typeface="ＭＳ 明朝" charset="-128"/>
              <a:cs typeface="Times New Roman" charset="0"/>
            </a:endParaRPr>
          </a:p>
        </p:txBody>
      </p:sp>
      <p:sp>
        <p:nvSpPr>
          <p:cNvPr id="7" name="TextBox 6"/>
          <p:cNvSpPr txBox="1"/>
          <p:nvPr/>
        </p:nvSpPr>
        <p:spPr>
          <a:xfrm>
            <a:off x="208344" y="185401"/>
            <a:ext cx="3106270" cy="369332"/>
          </a:xfrm>
          <a:prstGeom prst="rect">
            <a:avLst/>
          </a:prstGeom>
          <a:noFill/>
        </p:spPr>
        <p:txBody>
          <a:bodyPr wrap="square" rtlCol="0">
            <a:spAutoFit/>
          </a:bodyPr>
          <a:lstStyle/>
          <a:p>
            <a:r>
              <a:rPr lang="en-US" dirty="0" smtClean="0">
                <a:latin typeface="NTPreCursivefk normal" charset="0"/>
                <a:ea typeface="NTPreCursivefk normal" charset="0"/>
                <a:cs typeface="NTPreCursivefk normal" charset="0"/>
              </a:rPr>
              <a:t>Stimulus theme: Tea in China</a:t>
            </a:r>
            <a:endParaRPr lang="en-US" dirty="0">
              <a:latin typeface="NTPreCursivefk normal" charset="0"/>
              <a:ea typeface="NTPreCursivefk normal" charset="0"/>
              <a:cs typeface="NTPreCursivefk norm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230" y="1186198"/>
            <a:ext cx="5204012" cy="5204012"/>
          </a:xfrm>
          <a:prstGeom prst="rect">
            <a:avLst/>
          </a:prstGeom>
        </p:spPr>
      </p:pic>
    </p:spTree>
    <p:extLst>
      <p:ext uri="{BB962C8B-B14F-4D97-AF65-F5344CB8AC3E}">
        <p14:creationId xmlns:p14="http://schemas.microsoft.com/office/powerpoint/2010/main" val="667605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135870" y="266083"/>
            <a:ext cx="2056130" cy="920115"/>
          </a:xfrm>
          <a:prstGeom prst="rect">
            <a:avLst/>
          </a:prstGeom>
          <a:noFill/>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994" y="104718"/>
            <a:ext cx="6547005" cy="6547005"/>
          </a:xfrm>
          <a:prstGeom prst="rect">
            <a:avLst/>
          </a:prstGeom>
        </p:spPr>
      </p:pic>
    </p:spTree>
    <p:extLst>
      <p:ext uri="{BB962C8B-B14F-4D97-AF65-F5344CB8AC3E}">
        <p14:creationId xmlns:p14="http://schemas.microsoft.com/office/powerpoint/2010/main" val="509181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7318" y="1789730"/>
            <a:ext cx="5004476" cy="832446"/>
          </a:xfrm>
          <a:ln>
            <a:solidFill>
              <a:schemeClr val="accent1"/>
            </a:solidFill>
          </a:ln>
        </p:spPr>
        <p:txBody>
          <a:bodyPr>
            <a:normAutofit/>
          </a:bodyPr>
          <a:lstStyle/>
          <a:p>
            <a:pPr marL="0" indent="0">
              <a:buNone/>
            </a:pPr>
            <a:r>
              <a:rPr lang="en-US" sz="2000" dirty="0" smtClean="0">
                <a:latin typeface="NTPreCursivefk normal" charset="0"/>
                <a:ea typeface="NTPreCursivefk normal" charset="0"/>
                <a:cs typeface="NTPreCursivefk normal" charset="0"/>
              </a:rPr>
              <a:t>What could be happening in the picture?</a:t>
            </a:r>
          </a:p>
          <a:p>
            <a:pPr marL="0" indent="0">
              <a:buNone/>
            </a:pPr>
            <a:r>
              <a:rPr lang="en-US" sz="2000" dirty="0" smtClean="0">
                <a:latin typeface="NTPreCursivefk normal" charset="0"/>
                <a:ea typeface="NTPreCursivefk normal" charset="0"/>
                <a:cs typeface="NTPreCursivefk normal" charset="0"/>
              </a:rPr>
              <a:t>Who do you think these people are?</a:t>
            </a:r>
            <a:endParaRPr lang="en-US" sz="2000" dirty="0">
              <a:latin typeface="NTPreCursivefk normal" charset="0"/>
              <a:ea typeface="NTPreCursivefk normal" charset="0"/>
              <a:cs typeface="NTPreCursivefk normal"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135870" y="266083"/>
            <a:ext cx="2056130" cy="920115"/>
          </a:xfrm>
          <a:prstGeom prst="rect">
            <a:avLst/>
          </a:prstGeom>
          <a:noFill/>
        </p:spPr>
      </p:pic>
      <p:pic>
        <p:nvPicPr>
          <p:cNvPr id="6" name="Picture 5" descr="https://s-media-cache-ak0.pinimg.com/236x/3f/03/af/3f03af0dc6c4cacc9df4f74eff65c015.jpg"/>
          <p:cNvPicPr/>
          <p:nvPr/>
        </p:nvPicPr>
        <p:blipFill>
          <a:blip r:embed="rId3">
            <a:extLst>
              <a:ext uri="{28A0092B-C50C-407E-A947-70E740481C1C}">
                <a14:useLocalDpi xmlns:a14="http://schemas.microsoft.com/office/drawing/2010/main" val="0"/>
              </a:ext>
            </a:extLst>
          </a:blip>
          <a:srcRect/>
          <a:stretch>
            <a:fillRect/>
          </a:stretch>
        </p:blipFill>
        <p:spPr bwMode="auto">
          <a:xfrm>
            <a:off x="1768624" y="531367"/>
            <a:ext cx="4699411" cy="6131859"/>
          </a:xfrm>
          <a:prstGeom prst="roundRect">
            <a:avLst>
              <a:gd name="adj" fmla="val 8594"/>
            </a:avLst>
          </a:prstGeom>
          <a:solidFill>
            <a:srgbClr val="FFFFFF">
              <a:shade val="85000"/>
            </a:srgbClr>
          </a:solidFill>
          <a:ln>
            <a:noFill/>
          </a:ln>
          <a:effectLst/>
        </p:spPr>
      </p:pic>
      <p:sp>
        <p:nvSpPr>
          <p:cNvPr id="8" name="Text Box 83"/>
          <p:cNvSpPr txBox="1"/>
          <p:nvPr/>
        </p:nvSpPr>
        <p:spPr>
          <a:xfrm>
            <a:off x="6777318" y="3186953"/>
            <a:ext cx="5048404" cy="3421214"/>
          </a:xfrm>
          <a:prstGeom prst="rect">
            <a:avLst/>
          </a:prstGeom>
          <a:solidFill>
            <a:schemeClr val="accent5">
              <a:lumMod val="20000"/>
              <a:lumOff val="80000"/>
            </a:schemeClr>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dirty="0">
                <a:effectLst/>
                <a:latin typeface="NTPreCursivefk normal" charset="0"/>
                <a:ea typeface="NTPreCursivefk normal" charset="0"/>
                <a:cs typeface="NTPreCursivefk normal" charset="0"/>
              </a:rPr>
              <a:t>Notes for the Teacher: </a:t>
            </a:r>
            <a:endParaRPr lang="en-US" sz="16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1600" dirty="0">
                <a:effectLst/>
                <a:latin typeface="NTPreCursivefk normal" charset="0"/>
                <a:ea typeface="NTPreCursivefk normal" charset="0"/>
                <a:cs typeface="NTPreCursivefk normal" charset="0"/>
              </a:rPr>
              <a:t>China is the world’s largest producer of tea. (India is the second largest).</a:t>
            </a:r>
            <a:endParaRPr lang="en-US" sz="16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1600" dirty="0">
                <a:effectLst/>
                <a:latin typeface="NTPreCursivefk normal" charset="0"/>
                <a:ea typeface="NTPreCursivefk normal" charset="0"/>
                <a:cs typeface="NTPreCursivefk normal" charset="0"/>
              </a:rPr>
              <a:t>In China pouring tea for someone is a sign of great respect and good will.</a:t>
            </a:r>
            <a:endParaRPr lang="en-US" sz="16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1600" dirty="0">
                <a:effectLst/>
                <a:latin typeface="NTPreCursivefk normal" charset="0"/>
                <a:ea typeface="NTPreCursivefk normal" charset="0"/>
                <a:cs typeface="NTPreCursivefk normal" charset="0"/>
              </a:rPr>
              <a:t>Serving tea is an important part of traditional Chinese marriage ceremonies as sharing tea together helps to connect the families.</a:t>
            </a:r>
            <a:endParaRPr lang="en-US" sz="16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1600" dirty="0">
                <a:effectLst/>
                <a:latin typeface="NTPreCursivefk normal" charset="0"/>
                <a:ea typeface="NTPreCursivefk normal" charset="0"/>
                <a:cs typeface="NTPreCursivefk normal" charset="0"/>
              </a:rPr>
              <a:t>Tea in Chinese weddings is often served in red cups and teapots because red is seen as a lucky colour in China.</a:t>
            </a:r>
            <a:endParaRPr lang="en-US" sz="16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1600" dirty="0">
                <a:effectLst/>
                <a:latin typeface="NTPreCursivefk normal" charset="0"/>
                <a:ea typeface="NTPreCursivefk normal" charset="0"/>
                <a:cs typeface="NTPreCursivefk normal" charset="0"/>
              </a:rPr>
              <a:t>Chinese Tea Ballads are traditional Chinese songs which celebrate the beauty of nature. They are modern versions of the simple field songs of the Chinese tea pickers. </a:t>
            </a:r>
            <a:endParaRPr lang="en-US" sz="1600" dirty="0">
              <a:effectLst/>
              <a:latin typeface="NTPreCursivefk normal" charset="0"/>
              <a:ea typeface="NTPreCursivefk normal" charset="0"/>
              <a:cs typeface="NTPreCursivefk normal" charset="0"/>
            </a:endParaRPr>
          </a:p>
          <a:p>
            <a:pPr>
              <a:spcAft>
                <a:spcPts val="0"/>
              </a:spcAft>
            </a:pPr>
            <a:r>
              <a:rPr lang="en-GB" sz="1600" dirty="0">
                <a:effectLst/>
                <a:ea typeface="ＭＳ 明朝" charset="-128"/>
                <a:cs typeface="Times New Roman" charset="0"/>
              </a:rPr>
              <a:t> </a:t>
            </a:r>
            <a:endParaRPr lang="en-US" sz="1600" dirty="0">
              <a:effectLst/>
              <a:ea typeface="ＭＳ 明朝" charset="-128"/>
              <a:cs typeface="Times New Roman" charset="0"/>
            </a:endParaRPr>
          </a:p>
        </p:txBody>
      </p:sp>
    </p:spTree>
    <p:extLst>
      <p:ext uri="{BB962C8B-B14F-4D97-AF65-F5344CB8AC3E}">
        <p14:creationId xmlns:p14="http://schemas.microsoft.com/office/powerpoint/2010/main" val="1721284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s-media-cache-ak0.pinimg.com/236x/3f/03/af/3f03af0dc6c4cacc9df4f74eff65c015.jpg"/>
          <p:cNvPicPr/>
          <p:nvPr/>
        </p:nvPicPr>
        <p:blipFill rotWithShape="1">
          <a:blip r:embed="rId2">
            <a:extLst>
              <a:ext uri="{28A0092B-C50C-407E-A947-70E740481C1C}">
                <a14:useLocalDpi xmlns:a14="http://schemas.microsoft.com/office/drawing/2010/main" val="0"/>
              </a:ext>
            </a:extLst>
          </a:blip>
          <a:srcRect l="1749" t="2353"/>
          <a:stretch/>
        </p:blipFill>
        <p:spPr bwMode="auto">
          <a:xfrm>
            <a:off x="342488" y="161365"/>
            <a:ext cx="5197700" cy="6441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793" y="1511451"/>
            <a:ext cx="5898776" cy="39964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10135870" y="266083"/>
            <a:ext cx="2056130" cy="920115"/>
          </a:xfrm>
          <a:prstGeom prst="rect">
            <a:avLst/>
          </a:prstGeom>
          <a:noFill/>
        </p:spPr>
      </p:pic>
    </p:spTree>
    <p:extLst>
      <p:ext uri="{BB962C8B-B14F-4D97-AF65-F5344CB8AC3E}">
        <p14:creationId xmlns:p14="http://schemas.microsoft.com/office/powerpoint/2010/main" val="1486665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3"/>
          <p:cNvSpPr txBox="1"/>
          <p:nvPr/>
        </p:nvSpPr>
        <p:spPr>
          <a:xfrm>
            <a:off x="8915400" y="3657599"/>
            <a:ext cx="3098580" cy="2985247"/>
          </a:xfrm>
          <a:prstGeom prst="rect">
            <a:avLst/>
          </a:prstGeom>
          <a:solidFill>
            <a:schemeClr val="accent5">
              <a:lumMod val="20000"/>
              <a:lumOff val="80000"/>
            </a:schemeClr>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latin typeface="NTPreCursivefk normal" charset="0"/>
                <a:ea typeface="NTPreCursivefk normal" charset="0"/>
                <a:cs typeface="NTPreCursivefk normal" charset="0"/>
              </a:rPr>
              <a:t>Notes for the Teacher: </a:t>
            </a:r>
            <a:endParaRPr lang="en-US" sz="12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1200" dirty="0">
                <a:effectLst/>
                <a:latin typeface="NTPreCursivefk normal" charset="0"/>
                <a:ea typeface="NTPreCursivefk normal" charset="0"/>
                <a:cs typeface="NTPreCursivefk normal" charset="0"/>
              </a:rPr>
              <a:t>China is the world’s largest producer of tea. (India is the second largest).</a:t>
            </a:r>
            <a:endParaRPr lang="en-US" sz="12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1200" dirty="0">
                <a:effectLst/>
                <a:latin typeface="NTPreCursivefk normal" charset="0"/>
                <a:ea typeface="NTPreCursivefk normal" charset="0"/>
                <a:cs typeface="NTPreCursivefk normal" charset="0"/>
              </a:rPr>
              <a:t>In China pouring tea for someone is a sign of great respect and good will.</a:t>
            </a:r>
            <a:endParaRPr lang="en-US" sz="12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1200" dirty="0">
                <a:effectLst/>
                <a:latin typeface="NTPreCursivefk normal" charset="0"/>
                <a:ea typeface="NTPreCursivefk normal" charset="0"/>
                <a:cs typeface="NTPreCursivefk normal" charset="0"/>
              </a:rPr>
              <a:t>Serving tea is an important part of traditional Chinese marriage ceremonies as sharing tea together helps to connect the families.</a:t>
            </a:r>
            <a:endParaRPr lang="en-US" sz="12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1200" dirty="0">
                <a:effectLst/>
                <a:latin typeface="NTPreCursivefk normal" charset="0"/>
                <a:ea typeface="NTPreCursivefk normal" charset="0"/>
                <a:cs typeface="NTPreCursivefk normal" charset="0"/>
              </a:rPr>
              <a:t>Tea in Chinese weddings is often served in red cups and teapots because red is seen as a lucky colour in China.</a:t>
            </a:r>
            <a:endParaRPr lang="en-US" sz="12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1200" dirty="0">
                <a:effectLst/>
                <a:latin typeface="NTPreCursivefk normal" charset="0"/>
                <a:ea typeface="NTPreCursivefk normal" charset="0"/>
                <a:cs typeface="NTPreCursivefk normal" charset="0"/>
              </a:rPr>
              <a:t>Chinese Tea Ballads are traditional Chinese songs which celebrate the beauty of nature. They are modern versions of the simple field songs of the Chinese tea pickers. </a:t>
            </a:r>
            <a:endParaRPr lang="en-US" sz="1200" dirty="0">
              <a:effectLst/>
              <a:latin typeface="NTPreCursivefk normal" charset="0"/>
              <a:ea typeface="NTPreCursivefk normal" charset="0"/>
              <a:cs typeface="NTPreCursivefk normal" charset="0"/>
            </a:endParaRPr>
          </a:p>
          <a:p>
            <a:pPr>
              <a:spcAft>
                <a:spcPts val="0"/>
              </a:spcAft>
            </a:pPr>
            <a:r>
              <a:rPr lang="en-GB" sz="1200" dirty="0">
                <a:effectLst/>
                <a:ea typeface="ＭＳ 明朝" charset="-128"/>
                <a:cs typeface="Times New Roman" charset="0"/>
              </a:rPr>
              <a:t> </a:t>
            </a:r>
            <a:endParaRPr lang="en-US" sz="1200" dirty="0">
              <a:effectLst/>
              <a:ea typeface="ＭＳ 明朝" charset="-128"/>
              <a:cs typeface="Times New Roman" charset="0"/>
            </a:endParaRPr>
          </a:p>
        </p:txBody>
      </p:sp>
      <p:pic>
        <p:nvPicPr>
          <p:cNvPr id="8"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44" y="914399"/>
            <a:ext cx="8588477" cy="5728447"/>
          </a:xfrm>
          <a:prstGeom prst="rect">
            <a:avLst/>
          </a:prstGeom>
        </p:spPr>
      </p:pic>
      <p:sp>
        <p:nvSpPr>
          <p:cNvPr id="10" name="Content Placeholder 2"/>
          <p:cNvSpPr>
            <a:spLocks noGrp="1"/>
          </p:cNvSpPr>
          <p:nvPr>
            <p:ph idx="1"/>
          </p:nvPr>
        </p:nvSpPr>
        <p:spPr>
          <a:xfrm>
            <a:off x="8915400" y="1452280"/>
            <a:ext cx="3098580" cy="1586754"/>
          </a:xfrm>
          <a:ln>
            <a:solidFill>
              <a:schemeClr val="accent1"/>
            </a:solidFill>
          </a:ln>
        </p:spPr>
        <p:txBody>
          <a:bodyPr>
            <a:normAutofit/>
          </a:bodyPr>
          <a:lstStyle/>
          <a:p>
            <a:pPr marL="0" indent="0">
              <a:buNone/>
            </a:pPr>
            <a:r>
              <a:rPr lang="en-US" sz="2000" dirty="0" smtClean="0">
                <a:latin typeface="NTPreCursivefk normal" charset="0"/>
                <a:ea typeface="NTPreCursivefk normal" charset="0"/>
                <a:cs typeface="NTPreCursivefk normal" charset="0"/>
              </a:rPr>
              <a:t>What can you tell about this place from the picture?</a:t>
            </a:r>
          </a:p>
          <a:p>
            <a:pPr marL="0" indent="0">
              <a:buNone/>
            </a:pPr>
            <a:r>
              <a:rPr lang="en-US" sz="2000" dirty="0" smtClean="0">
                <a:latin typeface="NTPreCursivefk normal" charset="0"/>
                <a:ea typeface="NTPreCursivefk normal" charset="0"/>
                <a:cs typeface="NTPreCursivefk normal" charset="0"/>
              </a:rPr>
              <a:t>Where could this be?</a:t>
            </a:r>
            <a:endParaRPr lang="en-US" sz="2000" dirty="0">
              <a:latin typeface="NTPreCursivefk normal" charset="0"/>
              <a:ea typeface="NTPreCursivefk normal" charset="0"/>
              <a:cs typeface="NTPreCursivefk normal" charset="0"/>
            </a:endParaRPr>
          </a:p>
          <a:p>
            <a:pPr marL="0" indent="0">
              <a:buNone/>
            </a:pPr>
            <a:r>
              <a:rPr lang="en-US" sz="2000" dirty="0" smtClean="0">
                <a:latin typeface="NTPreCursivefk normal" charset="0"/>
                <a:ea typeface="NTPreCursivefk normal" charset="0"/>
                <a:cs typeface="NTPreCursivefk normal" charset="0"/>
              </a:rPr>
              <a:t>What do you think she is doing?</a:t>
            </a:r>
            <a:endParaRPr lang="en-US" sz="2000" dirty="0">
              <a:latin typeface="NTPreCursivefk normal" charset="0"/>
              <a:ea typeface="NTPreCursivefk normal" charset="0"/>
              <a:cs typeface="NTPreCursivefk normal" charset="0"/>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0135870" y="266083"/>
            <a:ext cx="2056130" cy="920115"/>
          </a:xfrm>
          <a:prstGeom prst="rect">
            <a:avLst/>
          </a:prstGeom>
          <a:noFill/>
        </p:spPr>
      </p:pic>
      <p:sp>
        <p:nvSpPr>
          <p:cNvPr id="9" name="TextBox 8"/>
          <p:cNvSpPr txBox="1"/>
          <p:nvPr/>
        </p:nvSpPr>
        <p:spPr>
          <a:xfrm>
            <a:off x="208344" y="185401"/>
            <a:ext cx="3106270" cy="369332"/>
          </a:xfrm>
          <a:prstGeom prst="rect">
            <a:avLst/>
          </a:prstGeom>
          <a:noFill/>
        </p:spPr>
        <p:txBody>
          <a:bodyPr wrap="square" rtlCol="0">
            <a:spAutoFit/>
          </a:bodyPr>
          <a:lstStyle/>
          <a:p>
            <a:r>
              <a:rPr lang="en-US" dirty="0" smtClean="0">
                <a:latin typeface="NTPreCursivefk normal" charset="0"/>
                <a:ea typeface="NTPreCursivefk normal" charset="0"/>
                <a:cs typeface="NTPreCursivefk normal" charset="0"/>
              </a:rPr>
              <a:t>Stimulus theme: Tea Picking</a:t>
            </a:r>
            <a:endParaRPr lang="en-US" dirty="0">
              <a:latin typeface="NTPreCursivefk normal" charset="0"/>
              <a:ea typeface="NTPreCursivefk normal" charset="0"/>
              <a:cs typeface="NTPreCursivefk normal" charset="0"/>
            </a:endParaRPr>
          </a:p>
        </p:txBody>
      </p:sp>
    </p:spTree>
    <p:extLst>
      <p:ext uri="{BB962C8B-B14F-4D97-AF65-F5344CB8AC3E}">
        <p14:creationId xmlns:p14="http://schemas.microsoft.com/office/powerpoint/2010/main" val="1999761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135870" y="266083"/>
            <a:ext cx="2056130" cy="920115"/>
          </a:xfrm>
          <a:prstGeom prst="rect">
            <a:avLst/>
          </a:prstGeom>
          <a:noFill/>
        </p:spPr>
      </p:pic>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84458"/>
            <a:ext cx="9166412" cy="6113925"/>
          </a:xfrm>
          <a:prstGeom prst="rect">
            <a:avLst/>
          </a:prstGeom>
        </p:spPr>
      </p:pic>
    </p:spTree>
    <p:extLst>
      <p:ext uri="{BB962C8B-B14F-4D97-AF65-F5344CB8AC3E}">
        <p14:creationId xmlns:p14="http://schemas.microsoft.com/office/powerpoint/2010/main" val="1212659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718" y="567114"/>
            <a:ext cx="8462682" cy="7078861"/>
          </a:xfrm>
          <a:prstGeom prst="rect">
            <a:avLst/>
          </a:prstGeom>
        </p:spPr>
        <p:txBody>
          <a:bodyPr wrap="square">
            <a:spAutoFit/>
          </a:bodyPr>
          <a:lstStyle/>
          <a:p>
            <a:pPr>
              <a:spcAft>
                <a:spcPts val="0"/>
              </a:spcAft>
            </a:pPr>
            <a:r>
              <a:rPr lang="en-GB" sz="2800" b="1" u="sng" dirty="0" smtClean="0">
                <a:effectLst/>
                <a:latin typeface="Calibri" charset="0"/>
                <a:ea typeface="ＭＳ 明朝" charset="-128"/>
                <a:cs typeface="Times New Roman" charset="0"/>
              </a:rPr>
              <a:t>Song: I’m a Little Teapot</a:t>
            </a:r>
            <a:endParaRPr lang="en-US" sz="2800" dirty="0" smtClean="0">
              <a:effectLst/>
              <a:latin typeface="Cambria" charset="0"/>
              <a:ea typeface="ＭＳ 明朝" charset="-128"/>
              <a:cs typeface="Times New Roman" charset="0"/>
            </a:endParaRPr>
          </a:p>
          <a:p>
            <a:pPr>
              <a:spcAft>
                <a:spcPts val="0"/>
              </a:spcAft>
            </a:pPr>
            <a:r>
              <a:rPr lang="en-GB" sz="2800" b="1" u="sng" dirty="0" smtClean="0">
                <a:solidFill>
                  <a:srgbClr val="0000FF"/>
                </a:solidFill>
                <a:effectLst/>
                <a:latin typeface="Calibri" charset="0"/>
                <a:ea typeface="ＭＳ 明朝" charset="-128"/>
                <a:cs typeface="Times New Roman" charset="0"/>
                <a:hlinkClick r:id="rId2"/>
              </a:rPr>
              <a:t>https://www.youtube.com/watch?v=qMjTZjAP1TQ</a:t>
            </a:r>
            <a:r>
              <a:rPr lang="en-GB" sz="2800" b="1" dirty="0" smtClean="0">
                <a:effectLst/>
                <a:latin typeface="Calibri" charset="0"/>
                <a:ea typeface="ＭＳ 明朝" charset="-128"/>
                <a:cs typeface="Times New Roman" charset="0"/>
              </a:rPr>
              <a:t>  </a:t>
            </a:r>
            <a:endParaRPr lang="en-US" sz="2800" dirty="0" smtClean="0">
              <a:effectLst/>
              <a:latin typeface="Cambria" charset="0"/>
              <a:ea typeface="ＭＳ 明朝" charset="-128"/>
              <a:cs typeface="Times New Roman" charset="0"/>
            </a:endParaRPr>
          </a:p>
          <a:p>
            <a:pPr>
              <a:spcAft>
                <a:spcPts val="0"/>
              </a:spcAft>
            </a:pPr>
            <a:r>
              <a:rPr lang="en-GB" sz="2800" b="1" u="none" strike="noStrike" dirty="0" smtClean="0">
                <a:effectLst/>
                <a:latin typeface="Calibri" charset="0"/>
                <a:ea typeface="ＭＳ 明朝" charset="-128"/>
                <a:cs typeface="Times New Roman" charset="0"/>
              </a:rPr>
              <a:t> </a:t>
            </a:r>
            <a:endParaRPr lang="en-US" sz="2800" dirty="0" smtClean="0">
              <a:effectLst/>
              <a:latin typeface="Cambria" charset="0"/>
              <a:ea typeface="ＭＳ 明朝" charset="-128"/>
              <a:cs typeface="Times New Roman" charset="0"/>
            </a:endParaRPr>
          </a:p>
          <a:p>
            <a:pPr>
              <a:spcAft>
                <a:spcPts val="0"/>
              </a:spcAft>
            </a:pPr>
            <a:r>
              <a:rPr lang="en-GB" sz="2800" i="1" dirty="0" smtClean="0">
                <a:effectLst/>
                <a:latin typeface="Calibri" charset="0"/>
                <a:ea typeface="ＭＳ 明朝" charset="-128"/>
                <a:cs typeface="Times New Roman" charset="0"/>
              </a:rPr>
              <a:t>I’m a little teapot short and stout</a:t>
            </a:r>
            <a:endParaRPr lang="en-US" sz="2800" dirty="0" smtClean="0">
              <a:effectLst/>
              <a:latin typeface="Cambria" charset="0"/>
              <a:ea typeface="ＭＳ 明朝" charset="-128"/>
              <a:cs typeface="Times New Roman" charset="0"/>
            </a:endParaRPr>
          </a:p>
          <a:p>
            <a:pPr>
              <a:spcAft>
                <a:spcPts val="0"/>
              </a:spcAft>
            </a:pPr>
            <a:r>
              <a:rPr lang="en-GB" sz="2800" i="1" dirty="0" smtClean="0">
                <a:effectLst/>
                <a:latin typeface="Calibri" charset="0"/>
                <a:ea typeface="ＭＳ 明朝" charset="-128"/>
                <a:cs typeface="Times New Roman" charset="0"/>
              </a:rPr>
              <a:t>Here’s my handle, here’s my spout.</a:t>
            </a:r>
            <a:endParaRPr lang="en-US" sz="2800" dirty="0" smtClean="0">
              <a:effectLst/>
              <a:latin typeface="Cambria" charset="0"/>
              <a:ea typeface="ＭＳ 明朝" charset="-128"/>
              <a:cs typeface="Times New Roman" charset="0"/>
            </a:endParaRPr>
          </a:p>
          <a:p>
            <a:pPr>
              <a:spcAft>
                <a:spcPts val="0"/>
              </a:spcAft>
            </a:pPr>
            <a:r>
              <a:rPr lang="en-GB" sz="2800" i="1" dirty="0" smtClean="0">
                <a:effectLst/>
                <a:latin typeface="Calibri" charset="0"/>
                <a:ea typeface="ＭＳ 明朝" charset="-128"/>
                <a:cs typeface="Times New Roman" charset="0"/>
              </a:rPr>
              <a:t>When I get all steamed up hear me shout</a:t>
            </a:r>
            <a:endParaRPr lang="en-US" sz="2800" dirty="0" smtClean="0">
              <a:effectLst/>
              <a:latin typeface="Cambria" charset="0"/>
              <a:ea typeface="ＭＳ 明朝" charset="-128"/>
              <a:cs typeface="Times New Roman" charset="0"/>
            </a:endParaRPr>
          </a:p>
          <a:p>
            <a:pPr>
              <a:spcAft>
                <a:spcPts val="0"/>
              </a:spcAft>
            </a:pPr>
            <a:r>
              <a:rPr lang="en-GB" sz="2800" i="1" u="sng" dirty="0" smtClean="0">
                <a:effectLst/>
                <a:latin typeface="Calibri" charset="0"/>
                <a:ea typeface="ＭＳ 明朝" charset="-128"/>
                <a:cs typeface="Times New Roman" charset="0"/>
              </a:rPr>
              <a:t>tip</a:t>
            </a:r>
            <a:r>
              <a:rPr lang="en-GB" sz="2800" i="1" dirty="0" smtClean="0">
                <a:effectLst/>
                <a:latin typeface="Calibri" charset="0"/>
                <a:ea typeface="ＭＳ 明朝" charset="-128"/>
                <a:cs typeface="Times New Roman" charset="0"/>
              </a:rPr>
              <a:t> me over and pour me out. </a:t>
            </a:r>
            <a:endParaRPr lang="en-US" sz="2800" dirty="0" smtClean="0">
              <a:effectLst/>
              <a:latin typeface="Cambria" charset="0"/>
              <a:ea typeface="ＭＳ 明朝" charset="-128"/>
              <a:cs typeface="Times New Roman" charset="0"/>
            </a:endParaRPr>
          </a:p>
          <a:p>
            <a:pPr>
              <a:spcAft>
                <a:spcPts val="0"/>
              </a:spcAft>
            </a:pPr>
            <a:r>
              <a:rPr lang="en-GB" sz="2800" i="1" dirty="0" smtClean="0">
                <a:effectLst/>
                <a:latin typeface="Calibri" charset="0"/>
                <a:ea typeface="ＭＳ 明朝" charset="-128"/>
                <a:cs typeface="Times New Roman" charset="0"/>
              </a:rPr>
              <a:t> </a:t>
            </a:r>
            <a:endParaRPr lang="en-US" sz="2800" dirty="0" smtClean="0">
              <a:effectLst/>
              <a:latin typeface="Cambria" charset="0"/>
              <a:ea typeface="ＭＳ 明朝" charset="-128"/>
              <a:cs typeface="Times New Roman" charset="0"/>
            </a:endParaRPr>
          </a:p>
          <a:p>
            <a:pPr>
              <a:spcAft>
                <a:spcPts val="0"/>
              </a:spcAft>
            </a:pPr>
            <a:r>
              <a:rPr lang="en-GB" sz="2800" i="1" dirty="0" smtClean="0">
                <a:effectLst/>
                <a:latin typeface="Calibri" charset="0"/>
                <a:ea typeface="ＭＳ 明朝" charset="-128"/>
                <a:cs typeface="Times New Roman" charset="0"/>
              </a:rPr>
              <a:t>I’m a clever teapot, yes it’s true</a:t>
            </a:r>
            <a:endParaRPr lang="en-US" sz="2800" dirty="0" smtClean="0">
              <a:effectLst/>
              <a:latin typeface="Cambria" charset="0"/>
              <a:ea typeface="ＭＳ 明朝" charset="-128"/>
              <a:cs typeface="Times New Roman" charset="0"/>
            </a:endParaRPr>
          </a:p>
          <a:p>
            <a:pPr>
              <a:spcAft>
                <a:spcPts val="0"/>
              </a:spcAft>
            </a:pPr>
            <a:r>
              <a:rPr lang="en-GB" sz="2800" i="1" dirty="0" smtClean="0">
                <a:effectLst/>
                <a:latin typeface="Calibri" charset="0"/>
                <a:ea typeface="ＭＳ 明朝" charset="-128"/>
                <a:cs typeface="Times New Roman" charset="0"/>
              </a:rPr>
              <a:t>Here let me show you what I can do. </a:t>
            </a:r>
            <a:endParaRPr lang="en-US" sz="2800" dirty="0" smtClean="0">
              <a:effectLst/>
              <a:latin typeface="Cambria" charset="0"/>
              <a:ea typeface="ＭＳ 明朝" charset="-128"/>
              <a:cs typeface="Times New Roman" charset="0"/>
            </a:endParaRPr>
          </a:p>
          <a:p>
            <a:pPr>
              <a:spcAft>
                <a:spcPts val="0"/>
              </a:spcAft>
            </a:pPr>
            <a:r>
              <a:rPr lang="en-GB" sz="2800" i="1" dirty="0" smtClean="0">
                <a:effectLst/>
                <a:latin typeface="Calibri" charset="0"/>
                <a:ea typeface="ＭＳ 明朝" charset="-128"/>
                <a:cs typeface="Times New Roman" charset="0"/>
              </a:rPr>
              <a:t>I can change my handle and my spout</a:t>
            </a:r>
            <a:endParaRPr lang="en-US" sz="2800" dirty="0" smtClean="0">
              <a:effectLst/>
              <a:latin typeface="Cambria" charset="0"/>
              <a:ea typeface="ＭＳ 明朝" charset="-128"/>
              <a:cs typeface="Times New Roman" charset="0"/>
            </a:endParaRPr>
          </a:p>
          <a:p>
            <a:pPr>
              <a:spcAft>
                <a:spcPts val="0"/>
              </a:spcAft>
            </a:pPr>
            <a:r>
              <a:rPr lang="en-GB" sz="2800" i="1" dirty="0" smtClean="0">
                <a:effectLst/>
                <a:latin typeface="Calibri" charset="0"/>
                <a:ea typeface="ＭＳ 明朝" charset="-128"/>
                <a:cs typeface="Times New Roman" charset="0"/>
              </a:rPr>
              <a:t>Just </a:t>
            </a:r>
            <a:r>
              <a:rPr lang="en-GB" sz="2800" i="1" u="sng" dirty="0" smtClean="0">
                <a:effectLst/>
                <a:latin typeface="Calibri" charset="0"/>
                <a:ea typeface="ＭＳ 明朝" charset="-128"/>
                <a:cs typeface="Times New Roman" charset="0"/>
              </a:rPr>
              <a:t>tip</a:t>
            </a:r>
            <a:r>
              <a:rPr lang="en-GB" sz="2800" i="1" dirty="0" smtClean="0">
                <a:effectLst/>
                <a:latin typeface="Calibri" charset="0"/>
                <a:ea typeface="ＭＳ 明朝" charset="-128"/>
                <a:cs typeface="Times New Roman" charset="0"/>
              </a:rPr>
              <a:t> me over and pour me out.</a:t>
            </a:r>
            <a:endParaRPr lang="en-US" sz="2800" dirty="0" smtClean="0">
              <a:effectLst/>
              <a:latin typeface="Cambria" charset="0"/>
              <a:ea typeface="ＭＳ 明朝" charset="-128"/>
              <a:cs typeface="Times New Roman" charset="0"/>
            </a:endParaRPr>
          </a:p>
          <a:p>
            <a:pPr>
              <a:spcAft>
                <a:spcPts val="0"/>
              </a:spcAft>
            </a:pPr>
            <a:r>
              <a:rPr lang="en-GB" sz="2800" b="1" u="none" strike="noStrike" dirty="0" smtClean="0">
                <a:effectLst/>
                <a:latin typeface="Calibri" charset="0"/>
                <a:ea typeface="ＭＳ 明朝" charset="-128"/>
                <a:cs typeface="Times New Roman" charset="0"/>
              </a:rPr>
              <a:t> </a:t>
            </a:r>
            <a:endParaRPr lang="en-US" sz="2800" dirty="0" smtClean="0">
              <a:effectLst/>
              <a:latin typeface="Cambria" charset="0"/>
              <a:ea typeface="ＭＳ 明朝" charset="-128"/>
              <a:cs typeface="Times New Roman" charset="0"/>
            </a:endParaRPr>
          </a:p>
          <a:p>
            <a:pPr>
              <a:spcAft>
                <a:spcPts val="0"/>
              </a:spcAft>
            </a:pPr>
            <a:r>
              <a:rPr lang="en-US" b="1" dirty="0" smtClean="0">
                <a:effectLst/>
                <a:latin typeface="Calibri" charset="0"/>
                <a:ea typeface="ＭＳ 明朝" charset="-128"/>
                <a:cs typeface="Times New Roman" charset="0"/>
              </a:rPr>
              <a:t> </a:t>
            </a:r>
            <a:endParaRPr lang="en-US" dirty="0" smtClean="0">
              <a:effectLst/>
              <a:latin typeface="Cambria" charset="0"/>
              <a:ea typeface="ＭＳ 明朝" charset="-128"/>
              <a:cs typeface="Times New Roman" charset="0"/>
            </a:endParaRPr>
          </a:p>
          <a:p>
            <a:pPr>
              <a:spcAft>
                <a:spcPts val="0"/>
              </a:spcAft>
            </a:pPr>
            <a:r>
              <a:rPr lang="en-US" b="1" dirty="0" smtClean="0">
                <a:effectLst/>
                <a:latin typeface="Calibri" charset="0"/>
                <a:ea typeface="ＭＳ 明朝" charset="-128"/>
                <a:cs typeface="Times New Roman" charset="0"/>
              </a:rPr>
              <a:t> </a:t>
            </a:r>
            <a:endParaRPr lang="en-US" dirty="0" smtClean="0">
              <a:effectLst/>
              <a:latin typeface="Cambria" charset="0"/>
              <a:ea typeface="ＭＳ 明朝" charset="-128"/>
              <a:cs typeface="Times New Roman" charset="0"/>
            </a:endParaRPr>
          </a:p>
          <a:p>
            <a:pPr>
              <a:spcAft>
                <a:spcPts val="0"/>
              </a:spcAft>
            </a:pPr>
            <a:r>
              <a:rPr lang="en-US" b="1" dirty="0" smtClean="0">
                <a:effectLst/>
                <a:latin typeface="Calibri" charset="0"/>
                <a:ea typeface="ＭＳ 明朝" charset="-128"/>
                <a:cs typeface="Times New Roman" charset="0"/>
              </a:rPr>
              <a:t> </a:t>
            </a:r>
            <a:endParaRPr lang="en-US" dirty="0" smtClean="0">
              <a:effectLst/>
              <a:latin typeface="Cambria" charset="0"/>
              <a:ea typeface="ＭＳ 明朝" charset="-128"/>
              <a:cs typeface="Times New Roman" charset="0"/>
            </a:endParaRPr>
          </a:p>
          <a:p>
            <a:pPr>
              <a:spcAft>
                <a:spcPts val="0"/>
              </a:spcAft>
            </a:pPr>
            <a:r>
              <a:rPr lang="en-US" b="1" dirty="0" smtClean="0">
                <a:effectLst/>
                <a:latin typeface="Calibri" charset="0"/>
                <a:ea typeface="ＭＳ 明朝" charset="-128"/>
                <a:cs typeface="Times New Roman" charset="0"/>
              </a:rPr>
              <a:t> </a:t>
            </a:r>
            <a:endParaRPr lang="en-US" dirty="0" smtClean="0">
              <a:effectLst/>
              <a:latin typeface="Cambria" charset="0"/>
              <a:ea typeface="ＭＳ 明朝" charset="-128"/>
              <a:cs typeface="Times New Roman" charset="0"/>
            </a:endParaRPr>
          </a:p>
          <a:p>
            <a:pPr>
              <a:spcAft>
                <a:spcPts val="0"/>
              </a:spcAft>
            </a:pPr>
            <a:r>
              <a:rPr lang="en-US" b="1" dirty="0" smtClean="0">
                <a:effectLst/>
                <a:latin typeface="Calibri" charset="0"/>
                <a:ea typeface="ＭＳ 明朝" charset="-128"/>
                <a:cs typeface="Times New Roman" charset="0"/>
              </a:rPr>
              <a:t> </a:t>
            </a:r>
            <a:endParaRPr lang="en-US" dirty="0">
              <a:effectLst/>
              <a:latin typeface="Cambria" charset="0"/>
              <a:ea typeface="ＭＳ 明朝" charset="-128"/>
              <a:cs typeface="Times New Roman"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135870" y="266083"/>
            <a:ext cx="2056130" cy="920115"/>
          </a:xfrm>
          <a:prstGeom prst="rect">
            <a:avLst/>
          </a:prstGeom>
          <a:noFill/>
        </p:spPr>
      </p:pic>
    </p:spTree>
    <p:extLst>
      <p:ext uri="{BB962C8B-B14F-4D97-AF65-F5344CB8AC3E}">
        <p14:creationId xmlns:p14="http://schemas.microsoft.com/office/powerpoint/2010/main" val="190074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9"/>
          <p:cNvSpPr txBox="1"/>
          <p:nvPr/>
        </p:nvSpPr>
        <p:spPr>
          <a:xfrm>
            <a:off x="8688140" y="3454975"/>
            <a:ext cx="3303231" cy="3269915"/>
          </a:xfrm>
          <a:prstGeom prst="rect">
            <a:avLst/>
          </a:prstGeom>
          <a:solidFill>
            <a:schemeClr val="accent5">
              <a:lumMod val="20000"/>
              <a:lumOff val="80000"/>
            </a:schemeClr>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u="sng" dirty="0">
                <a:effectLst/>
                <a:latin typeface="NTPreCursivefk normal" charset="0"/>
                <a:ea typeface="NTPreCursivefk normal" charset="0"/>
                <a:cs typeface="NTPreCursivefk normal" charset="0"/>
              </a:rPr>
              <a:t>Notes for the Teacher: </a:t>
            </a:r>
            <a:endParaRPr lang="en-US" sz="1400" u="sng" dirty="0">
              <a:effectLst/>
              <a:latin typeface="NTPreCursivefk normal" charset="0"/>
              <a:ea typeface="NTPreCursivefk normal" charset="0"/>
              <a:cs typeface="NTPreCursivefk normal" charset="0"/>
            </a:endParaRPr>
          </a:p>
          <a:p>
            <a:pPr marL="342900" lvl="0" indent="-342900">
              <a:spcAft>
                <a:spcPts val="0"/>
              </a:spcAft>
              <a:buFont typeface="Arial" charset="0"/>
              <a:buChar char="•"/>
            </a:pPr>
            <a:r>
              <a:rPr lang="en-GB" sz="1400" dirty="0">
                <a:effectLst/>
                <a:latin typeface="NTPreCursivefk normal" charset="0"/>
                <a:ea typeface="NTPreCursivefk normal" charset="0"/>
                <a:cs typeface="NTPreCursivefk normal" charset="0"/>
              </a:rPr>
              <a:t>The idea of afternoon tea first came about in the Victorian era when it was fashionable to have dinner at 8pm. Finding that she was hungry in the afternoon, the Duchess of Bedford, a friend of Queen Victoria, asked for a small selection of sandwiches and cakes to be brought to her bedroom with a pot of tea as a snack. Initially she took tea privately, but when she invited friends to join her afternoon tea became a popular occasion.</a:t>
            </a:r>
            <a:endParaRPr lang="en-US" sz="1400" dirty="0">
              <a:effectLst/>
              <a:latin typeface="NTPreCursivefk normal" charset="0"/>
              <a:ea typeface="NTPreCursivefk normal" charset="0"/>
              <a:cs typeface="NTPreCursivefk normal" charset="0"/>
            </a:endParaRPr>
          </a:p>
          <a:p>
            <a:pPr marL="342900" lvl="0" indent="-342900">
              <a:spcAft>
                <a:spcPts val="0"/>
              </a:spcAft>
              <a:buFont typeface="Arial" charset="0"/>
              <a:buChar char="•"/>
            </a:pPr>
            <a:r>
              <a:rPr lang="en-GB" sz="1400" dirty="0">
                <a:effectLst/>
                <a:latin typeface="NTPreCursivefk normal" charset="0"/>
                <a:ea typeface="NTPreCursivefk normal" charset="0"/>
                <a:cs typeface="NTPreCursivefk normal" charset="0"/>
              </a:rPr>
              <a:t>Tea was an expensive delicacy and it would be served in small highly decorated china cups.  </a:t>
            </a:r>
            <a:endParaRPr lang="en-US" sz="1400" dirty="0">
              <a:effectLst/>
              <a:latin typeface="NTPreCursivefk normal" charset="0"/>
              <a:ea typeface="NTPreCursivefk normal" charset="0"/>
              <a:cs typeface="NTPreCursivefk normal" charset="0"/>
            </a:endParaRPr>
          </a:p>
          <a:p>
            <a:pPr>
              <a:spcAft>
                <a:spcPts val="0"/>
              </a:spcAft>
            </a:pPr>
            <a:endParaRPr lang="en-US" sz="1200" dirty="0">
              <a:effectLst/>
              <a:ea typeface="ＭＳ 明朝" charset="-128"/>
              <a:cs typeface="Times New Roman"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927525" y="266083"/>
            <a:ext cx="2056130" cy="920115"/>
          </a:xfrm>
          <a:prstGeom prst="rect">
            <a:avLst/>
          </a:prstGeom>
          <a:noFill/>
        </p:spPr>
      </p:pic>
      <p:sp>
        <p:nvSpPr>
          <p:cNvPr id="7" name="Rectangle 6"/>
          <p:cNvSpPr/>
          <p:nvPr/>
        </p:nvSpPr>
        <p:spPr>
          <a:xfrm>
            <a:off x="8688140" y="1720422"/>
            <a:ext cx="3303231" cy="1015663"/>
          </a:xfrm>
          <a:prstGeom prst="rect">
            <a:avLst/>
          </a:prstGeom>
          <a:ln>
            <a:solidFill>
              <a:schemeClr val="accent1"/>
            </a:solidFill>
          </a:ln>
        </p:spPr>
        <p:txBody>
          <a:bodyPr wrap="square">
            <a:spAutoFit/>
          </a:bodyPr>
          <a:lstStyle/>
          <a:p>
            <a:pPr>
              <a:spcAft>
                <a:spcPts val="0"/>
              </a:spcAft>
            </a:pPr>
            <a:r>
              <a:rPr lang="en-GB" sz="2000" i="1" dirty="0" smtClean="0">
                <a:effectLst/>
                <a:latin typeface="NTPreCursivefk normal" charset="0"/>
                <a:ea typeface="NTPreCursivefk normal" charset="0"/>
                <a:cs typeface="NTPreCursivefk normal" charset="0"/>
              </a:rPr>
              <a:t>What is happening in the picture ?</a:t>
            </a:r>
            <a:r>
              <a:rPr lang="en-US" sz="2000" dirty="0" smtClean="0">
                <a:latin typeface="NTPreCursivefk normal" charset="0"/>
                <a:ea typeface="NTPreCursivefk normal" charset="0"/>
                <a:cs typeface="NTPreCursivefk normal" charset="0"/>
              </a:rPr>
              <a:t>  </a:t>
            </a:r>
          </a:p>
          <a:p>
            <a:pPr>
              <a:spcAft>
                <a:spcPts val="0"/>
              </a:spcAft>
            </a:pPr>
            <a:endParaRPr lang="en-US" sz="2000" i="1" dirty="0">
              <a:effectLst/>
              <a:latin typeface="NTPreCursivefk normal" charset="0"/>
              <a:ea typeface="NTPreCursivefk normal" charset="0"/>
              <a:cs typeface="NTPreCursivefk normal" charset="0"/>
            </a:endParaRPr>
          </a:p>
          <a:p>
            <a:pPr>
              <a:spcAft>
                <a:spcPts val="0"/>
              </a:spcAft>
            </a:pPr>
            <a:r>
              <a:rPr lang="en-GB" sz="2000" i="1" dirty="0" smtClean="0">
                <a:effectLst/>
                <a:latin typeface="NTPreCursivefk normal" charset="0"/>
                <a:ea typeface="NTPreCursivefk normal" charset="0"/>
                <a:cs typeface="NTPreCursivefk normal" charset="0"/>
              </a:rPr>
              <a:t>What can you see on the table?</a:t>
            </a:r>
            <a:endParaRPr lang="en-US" sz="2000" dirty="0">
              <a:effectLst/>
              <a:latin typeface="NTPreCursivefk normal" charset="0"/>
              <a:ea typeface="NTPreCursivefk normal" charset="0"/>
              <a:cs typeface="NTPreCursivefk normal" charset="0"/>
            </a:endParaRP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314389" y="697546"/>
            <a:ext cx="8264325" cy="6027344"/>
          </a:xfrm>
          <a:prstGeom prst="rect">
            <a:avLst/>
          </a:prstGeom>
        </p:spPr>
      </p:pic>
      <p:sp>
        <p:nvSpPr>
          <p:cNvPr id="8" name="TextBox 7"/>
          <p:cNvSpPr txBox="1"/>
          <p:nvPr/>
        </p:nvSpPr>
        <p:spPr>
          <a:xfrm>
            <a:off x="208343" y="185401"/>
            <a:ext cx="3866115" cy="369332"/>
          </a:xfrm>
          <a:prstGeom prst="rect">
            <a:avLst/>
          </a:prstGeom>
          <a:noFill/>
        </p:spPr>
        <p:txBody>
          <a:bodyPr wrap="square" rtlCol="0">
            <a:spAutoFit/>
          </a:bodyPr>
          <a:lstStyle/>
          <a:p>
            <a:r>
              <a:rPr lang="en-US" dirty="0" smtClean="0">
                <a:latin typeface="NTPreCursivefk normal" charset="0"/>
                <a:ea typeface="NTPreCursivefk normal" charset="0"/>
                <a:cs typeface="NTPreCursivefk normal" charset="0"/>
              </a:rPr>
              <a:t>Stimulus theme: Teddy bears’ tea party</a:t>
            </a:r>
            <a:endParaRPr lang="en-US" dirty="0">
              <a:latin typeface="NTPreCursivefk normal" charset="0"/>
              <a:ea typeface="NTPreCursivefk normal" charset="0"/>
              <a:cs typeface="NTPreCursivefk normal" charset="0"/>
            </a:endParaRPr>
          </a:p>
        </p:txBody>
      </p:sp>
    </p:spTree>
    <p:extLst>
      <p:ext uri="{BB962C8B-B14F-4D97-AF65-F5344CB8AC3E}">
        <p14:creationId xmlns:p14="http://schemas.microsoft.com/office/powerpoint/2010/main" val="1351391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38200" y="389194"/>
            <a:ext cx="9089325" cy="5929452"/>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927525" y="266083"/>
            <a:ext cx="2056130" cy="920115"/>
          </a:xfrm>
          <a:prstGeom prst="rect">
            <a:avLst/>
          </a:prstGeom>
          <a:noFill/>
        </p:spPr>
      </p:pic>
    </p:spTree>
    <p:extLst>
      <p:ext uri="{BB962C8B-B14F-4D97-AF65-F5344CB8AC3E}">
        <p14:creationId xmlns:p14="http://schemas.microsoft.com/office/powerpoint/2010/main" val="126246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135870" y="266083"/>
            <a:ext cx="2056130" cy="920115"/>
          </a:xfrm>
          <a:prstGeom prst="rect">
            <a:avLst/>
          </a:prstGeom>
          <a:noFill/>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08345" y="529372"/>
            <a:ext cx="6863787" cy="5848280"/>
          </a:xfrm>
          <a:prstGeom prst="rect">
            <a:avLst/>
          </a:prstGeom>
        </p:spPr>
      </p:pic>
      <p:sp>
        <p:nvSpPr>
          <p:cNvPr id="8" name="Rectangle 7"/>
          <p:cNvSpPr/>
          <p:nvPr/>
        </p:nvSpPr>
        <p:spPr>
          <a:xfrm>
            <a:off x="7373074" y="1922074"/>
            <a:ext cx="4502551" cy="1631216"/>
          </a:xfrm>
          <a:prstGeom prst="rect">
            <a:avLst/>
          </a:prstGeom>
          <a:ln>
            <a:solidFill>
              <a:schemeClr val="accent1"/>
            </a:solidFill>
          </a:ln>
        </p:spPr>
        <p:txBody>
          <a:bodyPr wrap="square">
            <a:spAutoFit/>
          </a:bodyPr>
          <a:lstStyle/>
          <a:p>
            <a:pPr>
              <a:spcAft>
                <a:spcPts val="0"/>
              </a:spcAft>
            </a:pPr>
            <a:r>
              <a:rPr lang="en-GB" sz="2000" i="1" dirty="0" smtClean="0">
                <a:effectLst/>
                <a:latin typeface="NTPreCursivefk normal" charset="0"/>
                <a:ea typeface="NTPreCursivefk normal" charset="0"/>
                <a:cs typeface="NTPreCursivefk normal" charset="0"/>
              </a:rPr>
              <a:t>How do you think the people in the picture feel?</a:t>
            </a:r>
            <a:endParaRPr lang="en-US" sz="2000" dirty="0" smtClean="0">
              <a:effectLst/>
              <a:latin typeface="NTPreCursivefk normal" charset="0"/>
              <a:ea typeface="NTPreCursivefk normal" charset="0"/>
              <a:cs typeface="NTPreCursivefk normal" charset="0"/>
            </a:endParaRPr>
          </a:p>
          <a:p>
            <a:pPr>
              <a:spcAft>
                <a:spcPts val="0"/>
              </a:spcAft>
            </a:pPr>
            <a:endParaRPr lang="en-GB" sz="2000" i="1" dirty="0" smtClean="0">
              <a:effectLst/>
              <a:latin typeface="NTPreCursivefk normal" charset="0"/>
              <a:ea typeface="NTPreCursivefk normal" charset="0"/>
              <a:cs typeface="NTPreCursivefk normal" charset="0"/>
            </a:endParaRPr>
          </a:p>
          <a:p>
            <a:pPr>
              <a:spcAft>
                <a:spcPts val="0"/>
              </a:spcAft>
            </a:pPr>
            <a:r>
              <a:rPr lang="en-GB" sz="2000" i="1" dirty="0" smtClean="0">
                <a:effectLst/>
                <a:latin typeface="NTPreCursivefk normal" charset="0"/>
                <a:ea typeface="NTPreCursivefk normal" charset="0"/>
                <a:cs typeface="NTPreCursivefk normal" charset="0"/>
              </a:rPr>
              <a:t>Whose party do you think this is? </a:t>
            </a:r>
          </a:p>
          <a:p>
            <a:pPr>
              <a:spcAft>
                <a:spcPts val="0"/>
              </a:spcAft>
            </a:pPr>
            <a:r>
              <a:rPr lang="en-GB" sz="2000" i="1" dirty="0" smtClean="0">
                <a:effectLst/>
                <a:latin typeface="NTPreCursivefk normal" charset="0"/>
                <a:ea typeface="NTPreCursivefk normal" charset="0"/>
                <a:cs typeface="NTPreCursivefk normal" charset="0"/>
              </a:rPr>
              <a:t>How can you tell? </a:t>
            </a:r>
            <a:r>
              <a:rPr lang="en-GB" sz="2000" b="1" u="none" strike="noStrike" dirty="0" smtClean="0">
                <a:effectLst/>
                <a:latin typeface="NTPreCursivefk normal" charset="0"/>
                <a:ea typeface="NTPreCursivefk normal" charset="0"/>
                <a:cs typeface="NTPreCursivefk normal" charset="0"/>
              </a:rPr>
              <a:t> </a:t>
            </a:r>
            <a:endParaRPr lang="en-US" sz="2000" dirty="0" smtClean="0">
              <a:effectLst/>
              <a:latin typeface="NTPreCursivefk normal" charset="0"/>
              <a:ea typeface="NTPreCursivefk normal" charset="0"/>
              <a:cs typeface="NTPreCursivefk normal" charset="0"/>
            </a:endParaRPr>
          </a:p>
          <a:p>
            <a:pPr>
              <a:spcAft>
                <a:spcPts val="0"/>
              </a:spcAft>
            </a:pPr>
            <a:endParaRPr lang="en-GB" sz="2000" dirty="0" smtClean="0">
              <a:effectLst/>
              <a:latin typeface="NTPreCursivefk normal" charset="0"/>
              <a:ea typeface="NTPreCursivefk normal" charset="0"/>
              <a:cs typeface="NTPreCursivefk normal" charset="0"/>
            </a:endParaRPr>
          </a:p>
        </p:txBody>
      </p:sp>
      <p:sp>
        <p:nvSpPr>
          <p:cNvPr id="9" name="Text Box 89"/>
          <p:cNvSpPr txBox="1"/>
          <p:nvPr/>
        </p:nvSpPr>
        <p:spPr>
          <a:xfrm>
            <a:off x="7373074" y="3764006"/>
            <a:ext cx="4502551" cy="2613646"/>
          </a:xfrm>
          <a:prstGeom prst="rect">
            <a:avLst/>
          </a:prstGeom>
          <a:solidFill>
            <a:schemeClr val="accent5">
              <a:lumMod val="20000"/>
              <a:lumOff val="80000"/>
            </a:schemeClr>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u="sng" dirty="0">
                <a:effectLst/>
                <a:latin typeface="NTPreCursivefk normal" charset="0"/>
                <a:ea typeface="NTPreCursivefk normal" charset="0"/>
                <a:cs typeface="NTPreCursivefk normal" charset="0"/>
              </a:rPr>
              <a:t>Notes for the Teacher: </a:t>
            </a:r>
            <a:endParaRPr lang="en-US" sz="1400" u="sng" dirty="0">
              <a:effectLst/>
              <a:latin typeface="NTPreCursivefk normal" charset="0"/>
              <a:ea typeface="NTPreCursivefk normal" charset="0"/>
              <a:cs typeface="NTPreCursivefk normal" charset="0"/>
            </a:endParaRPr>
          </a:p>
          <a:p>
            <a:pPr marL="342900" lvl="0" indent="-342900">
              <a:spcAft>
                <a:spcPts val="0"/>
              </a:spcAft>
              <a:buFont typeface="Arial" charset="0"/>
              <a:buChar char="•"/>
            </a:pPr>
            <a:r>
              <a:rPr lang="en-GB" sz="1400" dirty="0">
                <a:effectLst/>
                <a:latin typeface="NTPreCursivefk normal" charset="0"/>
                <a:ea typeface="NTPreCursivefk normal" charset="0"/>
                <a:cs typeface="NTPreCursivefk normal" charset="0"/>
              </a:rPr>
              <a:t>The idea of afternoon tea first came about in the Victorian era when it was fashionable to have dinner at 8pm. Finding that she was hungry in the afternoon, the Duchess of Bedford, a friend of Queen Victoria, asked for a small selection of sandwiches and cakes to be brought to her bedroom with a pot of tea as a snack. Initially she took tea privately, but when she invited friends to join her afternoon tea became a popular occasion.</a:t>
            </a:r>
            <a:endParaRPr lang="en-US" sz="1400" dirty="0">
              <a:effectLst/>
              <a:latin typeface="NTPreCursivefk normal" charset="0"/>
              <a:ea typeface="NTPreCursivefk normal" charset="0"/>
              <a:cs typeface="NTPreCursivefk normal" charset="0"/>
            </a:endParaRPr>
          </a:p>
          <a:p>
            <a:pPr marL="342900" lvl="0" indent="-342900">
              <a:spcAft>
                <a:spcPts val="0"/>
              </a:spcAft>
              <a:buFont typeface="Arial" charset="0"/>
              <a:buChar char="•"/>
            </a:pPr>
            <a:r>
              <a:rPr lang="en-GB" sz="1400" dirty="0">
                <a:effectLst/>
                <a:latin typeface="NTPreCursivefk normal" charset="0"/>
                <a:ea typeface="NTPreCursivefk normal" charset="0"/>
                <a:cs typeface="NTPreCursivefk normal" charset="0"/>
              </a:rPr>
              <a:t>Tea was an expensive delicacy and it would be served in small highly decorated china cups.  </a:t>
            </a:r>
            <a:endParaRPr lang="en-US" sz="1400" dirty="0">
              <a:effectLst/>
              <a:latin typeface="NTPreCursivefk normal" charset="0"/>
              <a:ea typeface="NTPreCursivefk normal" charset="0"/>
              <a:cs typeface="NTPreCursivefk normal" charset="0"/>
            </a:endParaRPr>
          </a:p>
          <a:p>
            <a:pPr>
              <a:spcAft>
                <a:spcPts val="0"/>
              </a:spcAft>
            </a:pPr>
            <a:endParaRPr lang="en-US" sz="1200" dirty="0">
              <a:effectLst/>
              <a:ea typeface="ＭＳ 明朝" charset="-128"/>
              <a:cs typeface="Times New Roman" charset="0"/>
            </a:endParaRPr>
          </a:p>
        </p:txBody>
      </p:sp>
      <p:sp>
        <p:nvSpPr>
          <p:cNvPr id="10" name="TextBox 9"/>
          <p:cNvSpPr txBox="1"/>
          <p:nvPr/>
        </p:nvSpPr>
        <p:spPr>
          <a:xfrm>
            <a:off x="208344" y="77824"/>
            <a:ext cx="3987137" cy="369332"/>
          </a:xfrm>
          <a:prstGeom prst="rect">
            <a:avLst/>
          </a:prstGeom>
          <a:noFill/>
        </p:spPr>
        <p:txBody>
          <a:bodyPr wrap="square" rtlCol="0">
            <a:spAutoFit/>
          </a:bodyPr>
          <a:lstStyle/>
          <a:p>
            <a:r>
              <a:rPr lang="en-US" dirty="0" smtClean="0">
                <a:latin typeface="NTPreCursivefk normal" charset="0"/>
                <a:ea typeface="NTPreCursivefk normal" charset="0"/>
                <a:cs typeface="NTPreCursivefk normal" charset="0"/>
              </a:rPr>
              <a:t>Stimulus theme</a:t>
            </a:r>
            <a:r>
              <a:rPr lang="en-US" smtClean="0">
                <a:latin typeface="NTPreCursivefk normal" charset="0"/>
                <a:ea typeface="NTPreCursivefk normal" charset="0"/>
                <a:cs typeface="NTPreCursivefk normal" charset="0"/>
              </a:rPr>
              <a:t>: Victorian afternoon tea</a:t>
            </a:r>
            <a:endParaRPr lang="en-US" dirty="0">
              <a:latin typeface="NTPreCursivefk normal" charset="0"/>
              <a:ea typeface="NTPreCursivefk normal" charset="0"/>
              <a:cs typeface="NTPreCursivefk normal" charset="0"/>
            </a:endParaRPr>
          </a:p>
        </p:txBody>
      </p:sp>
    </p:spTree>
    <p:extLst>
      <p:ext uri="{BB962C8B-B14F-4D97-AF65-F5344CB8AC3E}">
        <p14:creationId xmlns:p14="http://schemas.microsoft.com/office/powerpoint/2010/main" val="1051015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805652" y="511613"/>
            <a:ext cx="8218025" cy="6253789"/>
          </a:xfrm>
          <a:prstGeom prst="rect">
            <a:avLst/>
          </a:prstGeom>
        </p:spPr>
      </p:pic>
    </p:spTree>
    <p:extLst>
      <p:ext uri="{BB962C8B-B14F-4D97-AF65-F5344CB8AC3E}">
        <p14:creationId xmlns:p14="http://schemas.microsoft.com/office/powerpoint/2010/main" val="1668552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135870" y="266083"/>
            <a:ext cx="2056130" cy="920115"/>
          </a:xfrm>
          <a:prstGeom prst="rect">
            <a:avLst/>
          </a:prstGeom>
          <a:noFill/>
        </p:spPr>
      </p:pic>
      <p:sp>
        <p:nvSpPr>
          <p:cNvPr id="6" name="Rectangle 5"/>
          <p:cNvSpPr/>
          <p:nvPr/>
        </p:nvSpPr>
        <p:spPr>
          <a:xfrm>
            <a:off x="4531969" y="5852324"/>
            <a:ext cx="3695218" cy="707886"/>
          </a:xfrm>
          <a:prstGeom prst="rect">
            <a:avLst/>
          </a:prstGeom>
          <a:ln>
            <a:solidFill>
              <a:schemeClr val="accent1"/>
            </a:solidFill>
          </a:ln>
        </p:spPr>
        <p:txBody>
          <a:bodyPr wrap="square">
            <a:spAutoFit/>
          </a:bodyPr>
          <a:lstStyle/>
          <a:p>
            <a:pPr>
              <a:spcAft>
                <a:spcPts val="0"/>
              </a:spcAft>
            </a:pPr>
            <a:r>
              <a:rPr lang="en-GB" sz="2000" dirty="0" smtClean="0">
                <a:effectLst/>
                <a:latin typeface="NTPreCursivefk normal" charset="0"/>
                <a:ea typeface="NTPreCursivefk normal" charset="0"/>
                <a:cs typeface="NTPreCursivefk normal" charset="0"/>
              </a:rPr>
              <a:t>What is similar in the two pictures? </a:t>
            </a:r>
            <a:r>
              <a:rPr lang="en-US" sz="2000" dirty="0">
                <a:latin typeface="NTPreCursivefk normal" charset="0"/>
                <a:ea typeface="NTPreCursivefk normal" charset="0"/>
                <a:cs typeface="NTPreCursivefk normal" charset="0"/>
              </a:rPr>
              <a:t> </a:t>
            </a:r>
            <a:endParaRPr lang="en-US" sz="2000" dirty="0" smtClean="0">
              <a:latin typeface="NTPreCursivefk normal" charset="0"/>
              <a:ea typeface="NTPreCursivefk normal" charset="0"/>
              <a:cs typeface="NTPreCursivefk normal" charset="0"/>
            </a:endParaRPr>
          </a:p>
          <a:p>
            <a:pPr>
              <a:spcAft>
                <a:spcPts val="0"/>
              </a:spcAft>
            </a:pPr>
            <a:r>
              <a:rPr lang="en-GB" sz="2000" dirty="0" smtClean="0">
                <a:effectLst/>
                <a:latin typeface="NTPreCursivefk normal" charset="0"/>
                <a:ea typeface="NTPreCursivefk normal" charset="0"/>
                <a:cs typeface="NTPreCursivefk normal" charset="0"/>
              </a:rPr>
              <a:t>What differences can you see?</a:t>
            </a:r>
            <a:endParaRPr lang="en-US" sz="2000" dirty="0" smtClean="0">
              <a:effectLst/>
              <a:latin typeface="NTPreCursivefk normal" charset="0"/>
              <a:ea typeface="NTPreCursivefk normal" charset="0"/>
              <a:cs typeface="NTPreCursivefk normal"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6611072" y="1423933"/>
            <a:ext cx="5183530" cy="4108766"/>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472632" y="1423933"/>
            <a:ext cx="5779626" cy="4108766"/>
          </a:xfrm>
          <a:prstGeom prst="rect">
            <a:avLst/>
          </a:prstGeom>
        </p:spPr>
      </p:pic>
    </p:spTree>
    <p:extLst>
      <p:ext uri="{BB962C8B-B14F-4D97-AF65-F5344CB8AC3E}">
        <p14:creationId xmlns:p14="http://schemas.microsoft.com/office/powerpoint/2010/main" val="2080853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4443" y="567661"/>
            <a:ext cx="8750545" cy="923330"/>
          </a:xfrm>
          <a:prstGeom prst="rect">
            <a:avLst/>
          </a:prstGeom>
        </p:spPr>
        <p:txBody>
          <a:bodyPr wrap="square">
            <a:spAutoFit/>
          </a:bodyPr>
          <a:lstStyle/>
          <a:p>
            <a:r>
              <a:rPr lang="en-GB" dirty="0" smtClean="0">
                <a:effectLst/>
                <a:latin typeface="NTPreCursivefk normal" charset="0"/>
                <a:ea typeface="NTPreCursivefk normal" charset="0"/>
                <a:cs typeface="NTPreCursivefk normal" charset="0"/>
              </a:rPr>
              <a:t>Click on the link </a:t>
            </a:r>
            <a:r>
              <a:rPr lang="en-GB" u="sng" dirty="0" smtClean="0">
                <a:solidFill>
                  <a:srgbClr val="0000FF"/>
                </a:solidFill>
                <a:effectLst/>
                <a:latin typeface="NTPreCursivefk normal" charset="0"/>
                <a:ea typeface="NTPreCursivefk normal" charset="0"/>
                <a:cs typeface="NTPreCursivefk normal" charset="0"/>
                <a:hlinkClick r:id="rId2"/>
              </a:rPr>
              <a:t>https://www.youtube.com/watch?v=Tzqs1aRyCkw</a:t>
            </a:r>
            <a:r>
              <a:rPr lang="en-GB" dirty="0" smtClean="0">
                <a:effectLst/>
                <a:latin typeface="NTPreCursivefk normal" charset="0"/>
                <a:ea typeface="NTPreCursivefk normal" charset="0"/>
                <a:cs typeface="NTPreCursivefk normal" charset="0"/>
              </a:rPr>
              <a:t> or go to </a:t>
            </a:r>
            <a:r>
              <a:rPr lang="en-GB" dirty="0" smtClean="0">
                <a:effectLst/>
                <a:latin typeface="NTPreCursivefk normal" charset="0"/>
                <a:ea typeface="NTPreCursivefk normal" charset="0"/>
                <a:cs typeface="NTPreCursivefk normal" charset="0"/>
                <a:hlinkClick r:id="rId3"/>
              </a:rPr>
              <a:t>www.youtube.com</a:t>
            </a:r>
            <a:r>
              <a:rPr lang="en-GB" dirty="0" smtClean="0">
                <a:effectLst/>
                <a:latin typeface="NTPreCursivefk normal" charset="0"/>
                <a:ea typeface="NTPreCursivefk normal" charset="0"/>
                <a:cs typeface="NTPreCursivefk normal" charset="0"/>
              </a:rPr>
              <a:t>  and type ‘Tea Party Scene – Alice in Wonderland’ into the search bar to find a 10 minute clip from the 1999 film.  </a:t>
            </a:r>
            <a:endParaRPr lang="en-US" dirty="0" smtClean="0">
              <a:effectLst/>
              <a:latin typeface="NTPreCursivefk normal" charset="0"/>
              <a:ea typeface="NTPreCursivefk normal" charset="0"/>
              <a:cs typeface="NTPreCursivefk normal" charset="0"/>
            </a:endParaRPr>
          </a:p>
          <a:p>
            <a:pPr>
              <a:spcAft>
                <a:spcPts val="0"/>
              </a:spcAft>
            </a:pPr>
            <a:r>
              <a:rPr lang="en-GB" dirty="0" smtClean="0">
                <a:effectLst/>
                <a:latin typeface="NTPreCursivefk normal" charset="0"/>
                <a:ea typeface="NTPreCursivefk normal" charset="0"/>
                <a:cs typeface="NTPreCursivefk normal" charset="0"/>
              </a:rPr>
              <a:t>Resources 2a and 2b are provided as visual prompts if the story is revisited.</a:t>
            </a:r>
            <a:endParaRPr lang="en-US" dirty="0">
              <a:effectLst/>
              <a:latin typeface="NTPreCursivefk normal" charset="0"/>
              <a:ea typeface="NTPreCursivefk normal" charset="0"/>
              <a:cs typeface="NTPreCursivefk normal" charset="0"/>
            </a:endParaRPr>
          </a:p>
        </p:txBody>
      </p:sp>
      <p:sp>
        <p:nvSpPr>
          <p:cNvPr id="9" name="Rectangle 8"/>
          <p:cNvSpPr/>
          <p:nvPr/>
        </p:nvSpPr>
        <p:spPr>
          <a:xfrm>
            <a:off x="904443" y="1669458"/>
            <a:ext cx="3695218" cy="2246769"/>
          </a:xfrm>
          <a:prstGeom prst="rect">
            <a:avLst/>
          </a:prstGeom>
          <a:ln>
            <a:solidFill>
              <a:schemeClr val="accent1"/>
            </a:solidFill>
          </a:ln>
        </p:spPr>
        <p:txBody>
          <a:bodyPr wrap="square">
            <a:spAutoFit/>
          </a:bodyPr>
          <a:lstStyle/>
          <a:p>
            <a:pPr lvl="0"/>
            <a:r>
              <a:rPr lang="en-GB" sz="2000" b="1" dirty="0" smtClean="0">
                <a:effectLst/>
                <a:latin typeface="NTPreCursivefk normal" charset="0"/>
                <a:ea typeface="NTPreCursivefk normal" charset="0"/>
                <a:cs typeface="NTPreCursivefk normal" charset="0"/>
              </a:rPr>
              <a:t>Pause at 0.36: </a:t>
            </a:r>
          </a:p>
          <a:p>
            <a:pPr>
              <a:spcAft>
                <a:spcPts val="0"/>
              </a:spcAft>
            </a:pPr>
            <a:r>
              <a:rPr lang="en-GB" sz="2000" i="1" dirty="0" smtClean="0">
                <a:effectLst/>
                <a:latin typeface="NTPreCursivefk normal" charset="0"/>
                <a:ea typeface="NTPreCursivefk normal" charset="0"/>
                <a:cs typeface="NTPreCursivefk normal" charset="0"/>
              </a:rPr>
              <a:t>Is it true there is no room?</a:t>
            </a:r>
            <a:endParaRPr lang="en-US" sz="2000" dirty="0" smtClean="0">
              <a:effectLst/>
              <a:latin typeface="NTPreCursivefk normal" charset="0"/>
              <a:ea typeface="NTPreCursivefk normal" charset="0"/>
              <a:cs typeface="NTPreCursivefk normal" charset="0"/>
            </a:endParaRPr>
          </a:p>
          <a:p>
            <a:pPr>
              <a:spcAft>
                <a:spcPts val="0"/>
              </a:spcAft>
            </a:pPr>
            <a:r>
              <a:rPr lang="en-GB" sz="2000" i="1" dirty="0" smtClean="0">
                <a:effectLst/>
                <a:latin typeface="NTPreCursivefk normal" charset="0"/>
                <a:ea typeface="NTPreCursivefk normal" charset="0"/>
                <a:cs typeface="NTPreCursivefk normal" charset="0"/>
              </a:rPr>
              <a:t>What do you think of the way they have acted? </a:t>
            </a:r>
            <a:endParaRPr lang="en-US" sz="2000" dirty="0" smtClean="0">
              <a:effectLst/>
              <a:latin typeface="NTPreCursivefk normal" charset="0"/>
              <a:ea typeface="NTPreCursivefk normal" charset="0"/>
              <a:cs typeface="NTPreCursivefk normal" charset="0"/>
            </a:endParaRPr>
          </a:p>
          <a:p>
            <a:pPr>
              <a:spcAft>
                <a:spcPts val="0"/>
              </a:spcAft>
            </a:pPr>
            <a:r>
              <a:rPr lang="en-GB" sz="2000" i="1" dirty="0" smtClean="0">
                <a:effectLst/>
                <a:latin typeface="NTPreCursivefk normal" charset="0"/>
                <a:ea typeface="NTPreCursivefk normal" charset="0"/>
                <a:cs typeface="NTPreCursivefk normal" charset="0"/>
              </a:rPr>
              <a:t>How do you think this made Alice feel? </a:t>
            </a:r>
            <a:endParaRPr lang="en-US" sz="2000" dirty="0" smtClean="0">
              <a:effectLst/>
              <a:latin typeface="NTPreCursivefk normal" charset="0"/>
              <a:ea typeface="NTPreCursivefk normal" charset="0"/>
              <a:cs typeface="NTPreCursivefk normal" charset="0"/>
            </a:endParaRPr>
          </a:p>
          <a:p>
            <a:pPr>
              <a:spcAft>
                <a:spcPts val="0"/>
              </a:spcAft>
            </a:pPr>
            <a:r>
              <a:rPr lang="en-GB" sz="2000" i="1" dirty="0" smtClean="0">
                <a:effectLst/>
                <a:latin typeface="NTPreCursivefk normal" charset="0"/>
                <a:ea typeface="NTPreCursivefk normal" charset="0"/>
                <a:cs typeface="NTPreCursivefk normal" charset="0"/>
              </a:rPr>
              <a:t>What could the March Hare and Hatter have said instead?</a:t>
            </a:r>
            <a:endParaRPr lang="en-US" sz="2000" dirty="0" smtClean="0">
              <a:effectLst/>
              <a:latin typeface="NTPreCursivefk normal" charset="0"/>
              <a:ea typeface="NTPreCursivefk normal" charset="0"/>
              <a:cs typeface="NTPreCursivefk normal" charset="0"/>
            </a:endParaRPr>
          </a:p>
        </p:txBody>
      </p:sp>
      <p:sp>
        <p:nvSpPr>
          <p:cNvPr id="10" name="Rectangle 9"/>
          <p:cNvSpPr/>
          <p:nvPr/>
        </p:nvSpPr>
        <p:spPr>
          <a:xfrm>
            <a:off x="904443" y="4194488"/>
            <a:ext cx="3695218" cy="2246769"/>
          </a:xfrm>
          <a:prstGeom prst="rect">
            <a:avLst/>
          </a:prstGeom>
          <a:ln>
            <a:solidFill>
              <a:schemeClr val="accent1"/>
            </a:solidFill>
          </a:ln>
        </p:spPr>
        <p:txBody>
          <a:bodyPr wrap="square">
            <a:spAutoFit/>
          </a:bodyPr>
          <a:lstStyle/>
          <a:p>
            <a:pPr lvl="0">
              <a:spcAft>
                <a:spcPts val="0"/>
              </a:spcAft>
            </a:pPr>
            <a:r>
              <a:rPr lang="en-US" sz="2000" b="1" dirty="0" smtClean="0">
                <a:latin typeface="NTPreCursivefk normal" charset="0"/>
                <a:ea typeface="NTPreCursivefk normal" charset="0"/>
                <a:cs typeface="NTPreCursivefk normal" charset="0"/>
              </a:rPr>
              <a:t>Play the video again and </a:t>
            </a:r>
            <a:r>
              <a:rPr lang="en-GB" sz="2000" b="1" dirty="0" smtClean="0">
                <a:effectLst/>
                <a:latin typeface="NTPreCursivefk normal" charset="0"/>
                <a:ea typeface="NTPreCursivefk normal" charset="0"/>
                <a:cs typeface="NTPreCursivefk normal" charset="0"/>
              </a:rPr>
              <a:t>stop at 1:26: </a:t>
            </a:r>
            <a:endParaRPr lang="en-US" sz="2000" b="1" dirty="0" smtClean="0">
              <a:effectLst/>
              <a:latin typeface="NTPreCursivefk normal" charset="0"/>
              <a:ea typeface="NTPreCursivefk normal" charset="0"/>
              <a:cs typeface="NTPreCursivefk normal" charset="0"/>
            </a:endParaRPr>
          </a:p>
          <a:p>
            <a:pPr>
              <a:spcAft>
                <a:spcPts val="0"/>
              </a:spcAft>
            </a:pPr>
            <a:r>
              <a:rPr lang="en-GB" sz="2000" i="1" dirty="0" smtClean="0">
                <a:effectLst/>
                <a:latin typeface="NTPreCursivefk normal" charset="0"/>
                <a:ea typeface="NTPreCursivefk normal" charset="0"/>
                <a:cs typeface="NTPreCursivefk normal" charset="0"/>
              </a:rPr>
              <a:t>Would you like to be a guest at this party? Why/ not? </a:t>
            </a:r>
            <a:endParaRPr lang="en-US" sz="2000" i="1" dirty="0" smtClean="0">
              <a:effectLst/>
              <a:latin typeface="NTPreCursivefk normal" charset="0"/>
              <a:ea typeface="NTPreCursivefk normal" charset="0"/>
              <a:cs typeface="NTPreCursivefk normal" charset="0"/>
            </a:endParaRPr>
          </a:p>
          <a:p>
            <a:pPr>
              <a:spcAft>
                <a:spcPts val="0"/>
              </a:spcAft>
            </a:pPr>
            <a:r>
              <a:rPr lang="en-GB" sz="2000" i="1" dirty="0" smtClean="0">
                <a:effectLst/>
                <a:latin typeface="NTPreCursivefk normal" charset="0"/>
                <a:ea typeface="NTPreCursivefk normal" charset="0"/>
                <a:cs typeface="NTPreCursivefk normal" charset="0"/>
              </a:rPr>
              <a:t>How do you think Alice feels when the March Hare and Hatter are laughing?</a:t>
            </a:r>
            <a:endParaRPr lang="en-US" sz="2000" i="1" dirty="0" smtClean="0">
              <a:effectLst/>
              <a:latin typeface="NTPreCursivefk normal" charset="0"/>
              <a:ea typeface="NTPreCursivefk normal" charset="0"/>
              <a:cs typeface="NTPreCursivefk normal" charset="0"/>
            </a:endParaRPr>
          </a:p>
          <a:p>
            <a:pPr>
              <a:spcAft>
                <a:spcPts val="0"/>
              </a:spcAft>
            </a:pPr>
            <a:r>
              <a:rPr lang="en-GB" sz="2000" i="1" dirty="0" smtClean="0">
                <a:effectLst/>
                <a:latin typeface="NTPreCursivefk normal" charset="0"/>
                <a:ea typeface="NTPreCursivefk normal" charset="0"/>
                <a:cs typeface="NTPreCursivefk normal" charset="0"/>
              </a:rPr>
              <a:t>Did Alice show good manners? Did she do anything rude?</a:t>
            </a:r>
            <a:endParaRPr lang="en-US" sz="2000" i="1" dirty="0" smtClean="0">
              <a:effectLst/>
              <a:latin typeface="NTPreCursivefk normal" charset="0"/>
              <a:ea typeface="NTPreCursivefk normal" charset="0"/>
              <a:cs typeface="NTPreCursivefk normal" charset="0"/>
            </a:endParaRPr>
          </a:p>
        </p:txBody>
      </p:sp>
      <p:sp>
        <p:nvSpPr>
          <p:cNvPr id="13" name="Text Box 82"/>
          <p:cNvSpPr txBox="1"/>
          <p:nvPr/>
        </p:nvSpPr>
        <p:spPr>
          <a:xfrm>
            <a:off x="5755341" y="1669458"/>
            <a:ext cx="5693769" cy="4800716"/>
          </a:xfrm>
          <a:prstGeom prst="rect">
            <a:avLst/>
          </a:prstGeom>
          <a:solidFill>
            <a:schemeClr val="accent5">
              <a:lumMod val="20000"/>
              <a:lumOff val="80000"/>
            </a:schemeClr>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2000" dirty="0">
                <a:effectLst/>
                <a:latin typeface="NTPreCursivefk normal" charset="0"/>
                <a:ea typeface="NTPreCursivefk normal" charset="0"/>
                <a:cs typeface="NTPreCursivefk normal" charset="0"/>
              </a:rPr>
              <a:t>Notes for the Teacher: </a:t>
            </a:r>
            <a:endParaRPr lang="en-GB" sz="2000" dirty="0">
              <a:latin typeface="NTPreCursivefk normal" charset="0"/>
              <a:ea typeface="NTPreCursivefk normal" charset="0"/>
              <a:cs typeface="NTPreCursivefk normal" charset="0"/>
            </a:endParaRPr>
          </a:p>
          <a:p>
            <a:pPr>
              <a:spcAft>
                <a:spcPts val="0"/>
              </a:spcAft>
            </a:pPr>
            <a:endParaRPr lang="en-US" sz="20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2000" i="1" dirty="0">
                <a:effectLst/>
                <a:latin typeface="NTPreCursivefk normal" charset="0"/>
                <a:ea typeface="NTPreCursivefk normal" charset="0"/>
                <a:cs typeface="NTPreCursivefk normal" charset="0"/>
              </a:rPr>
              <a:t>‘Alice’s Adventures in Wonderland’ by Lewis Carroll was first published in 1865. </a:t>
            </a:r>
            <a:endParaRPr lang="en-GB" sz="2000" i="1" dirty="0" smtClean="0">
              <a:effectLst/>
              <a:latin typeface="NTPreCursivefk normal" charset="0"/>
              <a:ea typeface="NTPreCursivefk normal" charset="0"/>
              <a:cs typeface="NTPreCursivefk normal" charset="0"/>
            </a:endParaRPr>
          </a:p>
          <a:p>
            <a:pPr lvl="0">
              <a:spcAft>
                <a:spcPts val="0"/>
              </a:spcAft>
            </a:pPr>
            <a:endParaRPr lang="en-US" sz="20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2000" i="1" dirty="0">
                <a:effectLst/>
                <a:latin typeface="NTPreCursivefk normal" charset="0"/>
                <a:ea typeface="NTPreCursivefk normal" charset="0"/>
                <a:cs typeface="NTPreCursivefk normal" charset="0"/>
              </a:rPr>
              <a:t>The story follows the adventures of Alice when she falls down a rabbit hole into a fantasy world. </a:t>
            </a:r>
            <a:endParaRPr lang="en-GB" sz="2000" i="1" dirty="0" smtClean="0">
              <a:effectLst/>
              <a:latin typeface="NTPreCursivefk normal" charset="0"/>
              <a:ea typeface="NTPreCursivefk normal" charset="0"/>
              <a:cs typeface="NTPreCursivefk normal" charset="0"/>
            </a:endParaRPr>
          </a:p>
          <a:p>
            <a:pPr lvl="0">
              <a:spcAft>
                <a:spcPts val="0"/>
              </a:spcAft>
            </a:pPr>
            <a:endParaRPr lang="en-US" sz="2000" dirty="0">
              <a:effectLst/>
              <a:latin typeface="NTPreCursivefk normal" charset="0"/>
              <a:ea typeface="NTPreCursivefk normal" charset="0"/>
              <a:cs typeface="NTPreCursivefk normal" charset="0"/>
            </a:endParaRPr>
          </a:p>
          <a:p>
            <a:pPr marL="342900" lvl="0" indent="-342900">
              <a:spcAft>
                <a:spcPts val="0"/>
              </a:spcAft>
              <a:buFont typeface="Times New Roman" charset="0"/>
              <a:buChar char="-"/>
            </a:pPr>
            <a:r>
              <a:rPr lang="en-GB" sz="2000" i="1" dirty="0">
                <a:effectLst/>
                <a:latin typeface="NTPreCursivefk normal" charset="0"/>
                <a:ea typeface="NTPreCursivefk normal" charset="0"/>
                <a:cs typeface="NTPreCursivefk normal" charset="0"/>
              </a:rPr>
              <a:t>Famously Alice has a tea party with the March Hare, the Hatter and a very sleepy Dormouse where she </a:t>
            </a:r>
            <a:r>
              <a:rPr lang="en-GB" sz="2000" i="1" dirty="0" smtClean="0">
                <a:latin typeface="NTPreCursivefk normal" charset="0"/>
                <a:ea typeface="NTPreCursivefk normal" charset="0"/>
                <a:cs typeface="NTPreCursivefk normal" charset="0"/>
              </a:rPr>
              <a:t>gets very cross</a:t>
            </a:r>
            <a:r>
              <a:rPr lang="en-GB" sz="2000" i="1" dirty="0" smtClean="0">
                <a:effectLst/>
                <a:latin typeface="NTPreCursivefk normal" charset="0"/>
                <a:ea typeface="NTPreCursivefk normal" charset="0"/>
                <a:cs typeface="NTPreCursivefk normal" charset="0"/>
              </a:rPr>
              <a:t> about </a:t>
            </a:r>
            <a:r>
              <a:rPr lang="en-GB" sz="2000" i="1" dirty="0">
                <a:effectLst/>
                <a:latin typeface="NTPreCursivefk normal" charset="0"/>
                <a:ea typeface="NTPreCursivefk normal" charset="0"/>
                <a:cs typeface="NTPreCursivefk normal" charset="0"/>
              </a:rPr>
              <a:t>the rudeness, endless riddles and nonsense ramblings of the other </a:t>
            </a:r>
            <a:r>
              <a:rPr lang="en-GB" sz="2000" i="1" dirty="0" smtClean="0">
                <a:latin typeface="NTPreCursivefk normal" charset="0"/>
                <a:ea typeface="NTPreCursivefk normal" charset="0"/>
                <a:cs typeface="NTPreCursivefk normal" charset="0"/>
              </a:rPr>
              <a:t>guests.</a:t>
            </a:r>
            <a:r>
              <a:rPr lang="en-GB" sz="2000" i="1" dirty="0" smtClean="0">
                <a:effectLst/>
                <a:latin typeface="NTPreCursivefk normal" charset="0"/>
                <a:ea typeface="NTPreCursivefk normal" charset="0"/>
                <a:cs typeface="NTPreCursivefk normal" charset="0"/>
              </a:rPr>
              <a:t> </a:t>
            </a:r>
            <a:r>
              <a:rPr lang="en-GB" sz="2000" i="1" dirty="0">
                <a:effectLst/>
                <a:latin typeface="NTPreCursivefk normal" charset="0"/>
                <a:ea typeface="NTPreCursivefk normal" charset="0"/>
                <a:cs typeface="NTPreCursivefk normal" charset="0"/>
              </a:rPr>
              <a:t>The Hatter explains that Time was punishing him by stopping at 6pm and keeping him in perpetual teatime. </a:t>
            </a:r>
            <a:endParaRPr lang="en-US" sz="2000" dirty="0">
              <a:effectLst/>
              <a:latin typeface="NTPreCursivefk normal" charset="0"/>
              <a:ea typeface="NTPreCursivefk normal" charset="0"/>
              <a:cs typeface="NTPreCursivefk normal" charset="0"/>
            </a:endParaRPr>
          </a:p>
          <a:p>
            <a:pPr>
              <a:spcAft>
                <a:spcPts val="0"/>
              </a:spcAft>
            </a:pPr>
            <a:r>
              <a:rPr lang="en-GB" sz="2000" dirty="0">
                <a:effectLst/>
                <a:ea typeface="ＭＳ 明朝" charset="-128"/>
                <a:cs typeface="Times New Roman" charset="0"/>
              </a:rPr>
              <a:t> </a:t>
            </a:r>
            <a:endParaRPr lang="en-US" sz="2000" dirty="0">
              <a:effectLst/>
              <a:ea typeface="ＭＳ 明朝" charset="-128"/>
              <a:cs typeface="Times New Roman" charset="0"/>
            </a:endParaRPr>
          </a:p>
        </p:txBody>
      </p:sp>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10135870" y="266083"/>
            <a:ext cx="2056130" cy="920115"/>
          </a:xfrm>
          <a:prstGeom prst="rect">
            <a:avLst/>
          </a:prstGeom>
          <a:noFill/>
        </p:spPr>
      </p:pic>
      <p:sp>
        <p:nvSpPr>
          <p:cNvPr id="11" name="TextBox 10"/>
          <p:cNvSpPr txBox="1"/>
          <p:nvPr/>
        </p:nvSpPr>
        <p:spPr>
          <a:xfrm>
            <a:off x="141108" y="77824"/>
            <a:ext cx="4672938" cy="369332"/>
          </a:xfrm>
          <a:prstGeom prst="rect">
            <a:avLst/>
          </a:prstGeom>
          <a:noFill/>
        </p:spPr>
        <p:txBody>
          <a:bodyPr wrap="square" rtlCol="0">
            <a:spAutoFit/>
          </a:bodyPr>
          <a:lstStyle/>
          <a:p>
            <a:r>
              <a:rPr lang="en-US" dirty="0" smtClean="0">
                <a:latin typeface="NTPreCursivefk normal" charset="0"/>
                <a:ea typeface="NTPreCursivefk normal" charset="0"/>
                <a:cs typeface="NTPreCursivefk normal" charset="0"/>
              </a:rPr>
              <a:t>Stimulus theme: Alice’s </a:t>
            </a:r>
            <a:r>
              <a:rPr lang="en-US" smtClean="0">
                <a:latin typeface="NTPreCursivefk normal" charset="0"/>
                <a:ea typeface="NTPreCursivefk normal" charset="0"/>
                <a:cs typeface="NTPreCursivefk normal" charset="0"/>
              </a:rPr>
              <a:t>Adventures in Wonderland</a:t>
            </a:r>
            <a:endParaRPr lang="en-US" dirty="0">
              <a:latin typeface="NTPreCursivefk normal" charset="0"/>
              <a:ea typeface="NTPreCursivefk normal" charset="0"/>
              <a:cs typeface="NTPreCursivefk normal" charset="0"/>
            </a:endParaRPr>
          </a:p>
        </p:txBody>
      </p:sp>
    </p:spTree>
    <p:extLst>
      <p:ext uri="{BB962C8B-B14F-4D97-AF65-F5344CB8AC3E}">
        <p14:creationId xmlns:p14="http://schemas.microsoft.com/office/powerpoint/2010/main" val="2093324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135870" y="266083"/>
            <a:ext cx="2056130" cy="920115"/>
          </a:xfrm>
          <a:prstGeom prst="rect">
            <a:avLst/>
          </a:prstGeom>
          <a:noFill/>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805917" y="726140"/>
            <a:ext cx="7801336" cy="574410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08239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135870" y="266083"/>
            <a:ext cx="2056130" cy="920115"/>
          </a:xfrm>
          <a:prstGeom prst="rect">
            <a:avLst/>
          </a:prstGeom>
          <a:noFill/>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335741" y="971723"/>
            <a:ext cx="8628529" cy="576616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7" name="TextBox 6"/>
          <p:cNvSpPr txBox="1"/>
          <p:nvPr/>
        </p:nvSpPr>
        <p:spPr>
          <a:xfrm>
            <a:off x="208345" y="135278"/>
            <a:ext cx="2840842" cy="253916"/>
          </a:xfrm>
          <a:prstGeom prst="rect">
            <a:avLst/>
          </a:prstGeom>
          <a:noFill/>
        </p:spPr>
        <p:txBody>
          <a:bodyPr wrap="none" rtlCol="0">
            <a:spAutoFit/>
          </a:bodyPr>
          <a:lstStyle/>
          <a:p>
            <a:r>
              <a:rPr lang="en-US" sz="1050" b="1" dirty="0" smtClean="0">
                <a:latin typeface="NTPreCursivefk normal" charset="0"/>
                <a:ea typeface="NTPreCursivefk normal" charset="0"/>
                <a:cs typeface="NTPreCursivefk normal" charset="0"/>
              </a:rPr>
              <a:t>Stimulus Theme 2:  2cAlice’s Adventures in Wonderland</a:t>
            </a:r>
            <a:endParaRPr lang="en-US" sz="1050" dirty="0">
              <a:latin typeface="NTPreCursivefk normal" charset="0"/>
              <a:ea typeface="NTPreCursivefk normal" charset="0"/>
              <a:cs typeface="NTPreCursivefk normal" charset="0"/>
            </a:endParaRPr>
          </a:p>
        </p:txBody>
      </p:sp>
    </p:spTree>
    <p:extLst>
      <p:ext uri="{BB962C8B-B14F-4D97-AF65-F5344CB8AC3E}">
        <p14:creationId xmlns:p14="http://schemas.microsoft.com/office/powerpoint/2010/main" val="1234703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978</Words>
  <Application>Microsoft Macintosh PowerPoint</Application>
  <PresentationFormat>Widescreen</PresentationFormat>
  <Paragraphs>90</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vt:lpstr>
      <vt:lpstr>Calibri Light</vt:lpstr>
      <vt:lpstr>Cambria</vt:lpstr>
      <vt:lpstr>ＭＳ 明朝</vt:lpstr>
      <vt:lpstr>NTPreCursivefk normal</vt:lpstr>
      <vt:lpstr>Times New Roman</vt:lpstr>
      <vt:lpstr>Arial</vt:lpstr>
      <vt:lpstr>Office Theme</vt:lpstr>
      <vt:lpstr>Service Learning Project   Morning stimulus resources – Gratitude Tea Party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Learning Project   Supporting Resources – Tea Party </dc:title>
  <dc:creator>Jennifer Gifford</dc:creator>
  <cp:lastModifiedBy>Jennifer Gifford</cp:lastModifiedBy>
  <cp:revision>25</cp:revision>
  <cp:lastPrinted>2015-11-24T15:23:59Z</cp:lastPrinted>
  <dcterms:created xsi:type="dcterms:W3CDTF">2015-11-06T09:53:16Z</dcterms:created>
  <dcterms:modified xsi:type="dcterms:W3CDTF">2016-03-16T10:19:45Z</dcterms:modified>
</cp:coreProperties>
</file>