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7" r:id="rId2"/>
    <p:sldId id="264" r:id="rId3"/>
    <p:sldId id="265" r:id="rId4"/>
    <p:sldId id="266" r:id="rId5"/>
    <p:sldId id="267" r:id="rId6"/>
    <p:sldId id="268" r:id="rId7"/>
    <p:sldId id="269" r:id="rId8"/>
    <p:sldId id="270" r:id="rId9"/>
    <p:sldId id="271" r:id="rId10"/>
    <p:sldId id="272" r:id="rId11"/>
    <p:sldId id="273" r:id="rId12"/>
    <p:sldId id="274" r:id="rId13"/>
    <p:sldId id="275" r:id="rId14"/>
    <p:sldId id="258" r:id="rId15"/>
    <p:sldId id="260" r:id="rId16"/>
    <p:sldId id="261" r:id="rId17"/>
    <p:sldId id="259" r:id="rId18"/>
    <p:sldId id="262" r:id="rId19"/>
    <p:sldId id="26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99"/>
  </p:normalViewPr>
  <p:slideViewPr>
    <p:cSldViewPr snapToGrid="0" snapToObjects="1">
      <p:cViewPr varScale="1">
        <p:scale>
          <a:sx n="106" d="100"/>
          <a:sy n="106" d="100"/>
        </p:scale>
        <p:origin x="79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1C6022-C877-4238-8ADF-CC86D43C762D}" type="datetimeFigureOut">
              <a:rPr lang="en-US"/>
              <a:t>5/11/16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B0F86F-502E-4907-9C61-7BCA950A39A1}" type="slidenum">
              <a:rPr lang="en-US"/>
              <a:t>‹#›</a:t>
            </a:fld>
            <a:endParaRPr lang="en-US"/>
          </a:p>
        </p:txBody>
      </p:sp>
    </p:spTree>
    <p:extLst>
      <p:ext uri="{BB962C8B-B14F-4D97-AF65-F5344CB8AC3E}">
        <p14:creationId xmlns:p14="http://schemas.microsoft.com/office/powerpoint/2010/main" val="3795828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0F86F-502E-4907-9C61-7BCA950A39A1}" type="slidenum">
              <a:rPr lang="en-US"/>
              <a:t>1</a:t>
            </a:fld>
            <a:endParaRPr lang="en-US"/>
          </a:p>
        </p:txBody>
      </p:sp>
    </p:spTree>
    <p:extLst>
      <p:ext uri="{BB962C8B-B14F-4D97-AF65-F5344CB8AC3E}">
        <p14:creationId xmlns:p14="http://schemas.microsoft.com/office/powerpoint/2010/main" val="2819978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0F86F-502E-4907-9C61-7BCA950A39A1}" type="slidenum">
              <a:rPr lang="en-US"/>
              <a:t>10</a:t>
            </a:fld>
            <a:endParaRPr lang="en-US"/>
          </a:p>
        </p:txBody>
      </p:sp>
    </p:spTree>
    <p:extLst>
      <p:ext uri="{BB962C8B-B14F-4D97-AF65-F5344CB8AC3E}">
        <p14:creationId xmlns:p14="http://schemas.microsoft.com/office/powerpoint/2010/main" val="2138216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0F86F-502E-4907-9C61-7BCA950A39A1}" type="slidenum">
              <a:rPr lang="en-US"/>
              <a:t>11</a:t>
            </a:fld>
            <a:endParaRPr lang="en-US"/>
          </a:p>
        </p:txBody>
      </p:sp>
    </p:spTree>
    <p:extLst>
      <p:ext uri="{BB962C8B-B14F-4D97-AF65-F5344CB8AC3E}">
        <p14:creationId xmlns:p14="http://schemas.microsoft.com/office/powerpoint/2010/main" val="654381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0F86F-502E-4907-9C61-7BCA950A39A1}" type="slidenum">
              <a:rPr lang="en-US"/>
              <a:t>12</a:t>
            </a:fld>
            <a:endParaRPr lang="en-US"/>
          </a:p>
        </p:txBody>
      </p:sp>
    </p:spTree>
    <p:extLst>
      <p:ext uri="{BB962C8B-B14F-4D97-AF65-F5344CB8AC3E}">
        <p14:creationId xmlns:p14="http://schemas.microsoft.com/office/powerpoint/2010/main" val="1318138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0F86F-502E-4907-9C61-7BCA950A39A1}" type="slidenum">
              <a:rPr lang="en-US"/>
              <a:t>13</a:t>
            </a:fld>
            <a:endParaRPr lang="en-US"/>
          </a:p>
        </p:txBody>
      </p:sp>
    </p:spTree>
    <p:extLst>
      <p:ext uri="{BB962C8B-B14F-4D97-AF65-F5344CB8AC3E}">
        <p14:creationId xmlns:p14="http://schemas.microsoft.com/office/powerpoint/2010/main" val="785303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0F86F-502E-4907-9C61-7BCA950A39A1}" type="slidenum">
              <a:rPr lang="en-US"/>
              <a:t>14</a:t>
            </a:fld>
            <a:endParaRPr lang="en-US"/>
          </a:p>
        </p:txBody>
      </p:sp>
    </p:spTree>
    <p:extLst>
      <p:ext uri="{BB962C8B-B14F-4D97-AF65-F5344CB8AC3E}">
        <p14:creationId xmlns:p14="http://schemas.microsoft.com/office/powerpoint/2010/main" val="2159317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0F86F-502E-4907-9C61-7BCA950A39A1}" type="slidenum">
              <a:rPr lang="en-US"/>
              <a:t>15</a:t>
            </a:fld>
            <a:endParaRPr lang="en-US"/>
          </a:p>
        </p:txBody>
      </p:sp>
    </p:spTree>
    <p:extLst>
      <p:ext uri="{BB962C8B-B14F-4D97-AF65-F5344CB8AC3E}">
        <p14:creationId xmlns:p14="http://schemas.microsoft.com/office/powerpoint/2010/main" val="2909164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0F86F-502E-4907-9C61-7BCA950A39A1}" type="slidenum">
              <a:rPr lang="en-US"/>
              <a:t>16</a:t>
            </a:fld>
            <a:endParaRPr lang="en-US"/>
          </a:p>
        </p:txBody>
      </p:sp>
    </p:spTree>
    <p:extLst>
      <p:ext uri="{BB962C8B-B14F-4D97-AF65-F5344CB8AC3E}">
        <p14:creationId xmlns:p14="http://schemas.microsoft.com/office/powerpoint/2010/main" val="405009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0F86F-502E-4907-9C61-7BCA950A39A1}" type="slidenum">
              <a:rPr lang="en-US"/>
              <a:t>17</a:t>
            </a:fld>
            <a:endParaRPr lang="en-US"/>
          </a:p>
        </p:txBody>
      </p:sp>
    </p:spTree>
    <p:extLst>
      <p:ext uri="{BB962C8B-B14F-4D97-AF65-F5344CB8AC3E}">
        <p14:creationId xmlns:p14="http://schemas.microsoft.com/office/powerpoint/2010/main" val="3371508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0F86F-502E-4907-9C61-7BCA950A39A1}" type="slidenum">
              <a:rPr lang="en-US"/>
              <a:t>18</a:t>
            </a:fld>
            <a:endParaRPr lang="en-US"/>
          </a:p>
        </p:txBody>
      </p:sp>
    </p:spTree>
    <p:extLst>
      <p:ext uri="{BB962C8B-B14F-4D97-AF65-F5344CB8AC3E}">
        <p14:creationId xmlns:p14="http://schemas.microsoft.com/office/powerpoint/2010/main" val="1564792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0F86F-502E-4907-9C61-7BCA950A39A1}" type="slidenum">
              <a:rPr lang="en-US"/>
              <a:t>19</a:t>
            </a:fld>
            <a:endParaRPr lang="en-US"/>
          </a:p>
        </p:txBody>
      </p:sp>
    </p:spTree>
    <p:extLst>
      <p:ext uri="{BB962C8B-B14F-4D97-AF65-F5344CB8AC3E}">
        <p14:creationId xmlns:p14="http://schemas.microsoft.com/office/powerpoint/2010/main" val="1853814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0F86F-502E-4907-9C61-7BCA950A39A1}" type="slidenum">
              <a:rPr lang="en-US"/>
              <a:t>2</a:t>
            </a:fld>
            <a:endParaRPr lang="en-US"/>
          </a:p>
        </p:txBody>
      </p:sp>
    </p:spTree>
    <p:extLst>
      <p:ext uri="{BB962C8B-B14F-4D97-AF65-F5344CB8AC3E}">
        <p14:creationId xmlns:p14="http://schemas.microsoft.com/office/powerpoint/2010/main" val="823408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0F86F-502E-4907-9C61-7BCA950A39A1}" type="slidenum">
              <a:rPr lang="en-US"/>
              <a:t>3</a:t>
            </a:fld>
            <a:endParaRPr lang="en-US"/>
          </a:p>
        </p:txBody>
      </p:sp>
    </p:spTree>
    <p:extLst>
      <p:ext uri="{BB962C8B-B14F-4D97-AF65-F5344CB8AC3E}">
        <p14:creationId xmlns:p14="http://schemas.microsoft.com/office/powerpoint/2010/main" val="4241040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0F86F-502E-4907-9C61-7BCA950A39A1}" type="slidenum">
              <a:rPr lang="en-US"/>
              <a:t>4</a:t>
            </a:fld>
            <a:endParaRPr lang="en-US"/>
          </a:p>
        </p:txBody>
      </p:sp>
    </p:spTree>
    <p:extLst>
      <p:ext uri="{BB962C8B-B14F-4D97-AF65-F5344CB8AC3E}">
        <p14:creationId xmlns:p14="http://schemas.microsoft.com/office/powerpoint/2010/main" val="287224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0F86F-502E-4907-9C61-7BCA950A39A1}" type="slidenum">
              <a:rPr lang="en-US"/>
              <a:t>5</a:t>
            </a:fld>
            <a:endParaRPr lang="en-US"/>
          </a:p>
        </p:txBody>
      </p:sp>
    </p:spTree>
    <p:extLst>
      <p:ext uri="{BB962C8B-B14F-4D97-AF65-F5344CB8AC3E}">
        <p14:creationId xmlns:p14="http://schemas.microsoft.com/office/powerpoint/2010/main" val="2314315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0F86F-502E-4907-9C61-7BCA950A39A1}" type="slidenum">
              <a:rPr lang="en-US"/>
              <a:t>6</a:t>
            </a:fld>
            <a:endParaRPr lang="en-US"/>
          </a:p>
        </p:txBody>
      </p:sp>
    </p:spTree>
    <p:extLst>
      <p:ext uri="{BB962C8B-B14F-4D97-AF65-F5344CB8AC3E}">
        <p14:creationId xmlns:p14="http://schemas.microsoft.com/office/powerpoint/2010/main" val="1878567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0F86F-502E-4907-9C61-7BCA950A39A1}" type="slidenum">
              <a:rPr lang="en-US"/>
              <a:t>7</a:t>
            </a:fld>
            <a:endParaRPr lang="en-US"/>
          </a:p>
        </p:txBody>
      </p:sp>
    </p:spTree>
    <p:extLst>
      <p:ext uri="{BB962C8B-B14F-4D97-AF65-F5344CB8AC3E}">
        <p14:creationId xmlns:p14="http://schemas.microsoft.com/office/powerpoint/2010/main" val="3384181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0F86F-502E-4907-9C61-7BCA950A39A1}" type="slidenum">
              <a:rPr lang="en-US"/>
              <a:t>8</a:t>
            </a:fld>
            <a:endParaRPr lang="en-US"/>
          </a:p>
        </p:txBody>
      </p:sp>
    </p:spTree>
    <p:extLst>
      <p:ext uri="{BB962C8B-B14F-4D97-AF65-F5344CB8AC3E}">
        <p14:creationId xmlns:p14="http://schemas.microsoft.com/office/powerpoint/2010/main" val="317352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6B0F86F-502E-4907-9C61-7BCA950A39A1}" type="slidenum">
              <a:rPr lang="en-US"/>
              <a:t>9</a:t>
            </a:fld>
            <a:endParaRPr lang="en-US"/>
          </a:p>
        </p:txBody>
      </p:sp>
    </p:spTree>
    <p:extLst>
      <p:ext uri="{BB962C8B-B14F-4D97-AF65-F5344CB8AC3E}">
        <p14:creationId xmlns:p14="http://schemas.microsoft.com/office/powerpoint/2010/main" val="1825093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5AB0C82-FAFA-8342-8D25-2AE506C7B8DB}" type="datetimeFigureOut">
              <a:rPr lang="en-US" smtClean="0"/>
              <a:t>5/11/16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33BA4-64A9-1446-BA72-8AFB3A59A257}" type="slidenum">
              <a:rPr lang="en-US" smtClean="0"/>
              <a:t>‹#›</a:t>
            </a:fld>
            <a:endParaRPr lang="en-US"/>
          </a:p>
        </p:txBody>
      </p:sp>
    </p:spTree>
    <p:extLst>
      <p:ext uri="{BB962C8B-B14F-4D97-AF65-F5344CB8AC3E}">
        <p14:creationId xmlns:p14="http://schemas.microsoft.com/office/powerpoint/2010/main" val="1950010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B0C82-FAFA-8342-8D25-2AE506C7B8DB}" type="datetimeFigureOut">
              <a:rPr lang="en-US" smtClean="0"/>
              <a:t>5/11/16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33BA4-64A9-1446-BA72-8AFB3A59A257}" type="slidenum">
              <a:rPr lang="en-US" smtClean="0"/>
              <a:t>‹#›</a:t>
            </a:fld>
            <a:endParaRPr lang="en-US"/>
          </a:p>
        </p:txBody>
      </p:sp>
    </p:spTree>
    <p:extLst>
      <p:ext uri="{BB962C8B-B14F-4D97-AF65-F5344CB8AC3E}">
        <p14:creationId xmlns:p14="http://schemas.microsoft.com/office/powerpoint/2010/main" val="1084812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B0C82-FAFA-8342-8D25-2AE506C7B8DB}" type="datetimeFigureOut">
              <a:rPr lang="en-US" smtClean="0"/>
              <a:t>5/11/16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33BA4-64A9-1446-BA72-8AFB3A59A257}" type="slidenum">
              <a:rPr lang="en-US" smtClean="0"/>
              <a:t>‹#›</a:t>
            </a:fld>
            <a:endParaRPr lang="en-US"/>
          </a:p>
        </p:txBody>
      </p:sp>
    </p:spTree>
    <p:extLst>
      <p:ext uri="{BB962C8B-B14F-4D97-AF65-F5344CB8AC3E}">
        <p14:creationId xmlns:p14="http://schemas.microsoft.com/office/powerpoint/2010/main" val="303070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B0C82-FAFA-8342-8D25-2AE506C7B8DB}" type="datetimeFigureOut">
              <a:rPr lang="en-US" smtClean="0"/>
              <a:t>5/11/16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33BA4-64A9-1446-BA72-8AFB3A59A257}" type="slidenum">
              <a:rPr lang="en-US" smtClean="0"/>
              <a:t>‹#›</a:t>
            </a:fld>
            <a:endParaRPr lang="en-US"/>
          </a:p>
        </p:txBody>
      </p:sp>
    </p:spTree>
    <p:extLst>
      <p:ext uri="{BB962C8B-B14F-4D97-AF65-F5344CB8AC3E}">
        <p14:creationId xmlns:p14="http://schemas.microsoft.com/office/powerpoint/2010/main" val="609929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AB0C82-FAFA-8342-8D25-2AE506C7B8DB}" type="datetimeFigureOut">
              <a:rPr lang="en-US" smtClean="0"/>
              <a:t>5/11/16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33BA4-64A9-1446-BA72-8AFB3A59A257}" type="slidenum">
              <a:rPr lang="en-US" smtClean="0"/>
              <a:t>‹#›</a:t>
            </a:fld>
            <a:endParaRPr lang="en-US"/>
          </a:p>
        </p:txBody>
      </p:sp>
    </p:spTree>
    <p:extLst>
      <p:ext uri="{BB962C8B-B14F-4D97-AF65-F5344CB8AC3E}">
        <p14:creationId xmlns:p14="http://schemas.microsoft.com/office/powerpoint/2010/main" val="1066501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AB0C82-FAFA-8342-8D25-2AE506C7B8DB}" type="datetimeFigureOut">
              <a:rPr lang="en-US" smtClean="0"/>
              <a:t>5/11/16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933BA4-64A9-1446-BA72-8AFB3A59A257}" type="slidenum">
              <a:rPr lang="en-US" smtClean="0"/>
              <a:t>‹#›</a:t>
            </a:fld>
            <a:endParaRPr lang="en-US"/>
          </a:p>
        </p:txBody>
      </p:sp>
    </p:spTree>
    <p:extLst>
      <p:ext uri="{BB962C8B-B14F-4D97-AF65-F5344CB8AC3E}">
        <p14:creationId xmlns:p14="http://schemas.microsoft.com/office/powerpoint/2010/main" val="1787100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AB0C82-FAFA-8342-8D25-2AE506C7B8DB}" type="datetimeFigureOut">
              <a:rPr lang="en-US" smtClean="0"/>
              <a:t>5/11/16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933BA4-64A9-1446-BA72-8AFB3A59A257}" type="slidenum">
              <a:rPr lang="en-US" smtClean="0"/>
              <a:t>‹#›</a:t>
            </a:fld>
            <a:endParaRPr lang="en-US"/>
          </a:p>
        </p:txBody>
      </p:sp>
    </p:spTree>
    <p:extLst>
      <p:ext uri="{BB962C8B-B14F-4D97-AF65-F5344CB8AC3E}">
        <p14:creationId xmlns:p14="http://schemas.microsoft.com/office/powerpoint/2010/main" val="1085379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AB0C82-FAFA-8342-8D25-2AE506C7B8DB}" type="datetimeFigureOut">
              <a:rPr lang="en-US" smtClean="0"/>
              <a:t>5/11/16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933BA4-64A9-1446-BA72-8AFB3A59A257}" type="slidenum">
              <a:rPr lang="en-US" smtClean="0"/>
              <a:t>‹#›</a:t>
            </a:fld>
            <a:endParaRPr lang="en-US"/>
          </a:p>
        </p:txBody>
      </p:sp>
    </p:spTree>
    <p:extLst>
      <p:ext uri="{BB962C8B-B14F-4D97-AF65-F5344CB8AC3E}">
        <p14:creationId xmlns:p14="http://schemas.microsoft.com/office/powerpoint/2010/main" val="1246772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AB0C82-FAFA-8342-8D25-2AE506C7B8DB}" type="datetimeFigureOut">
              <a:rPr lang="en-US" smtClean="0"/>
              <a:t>5/11/16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933BA4-64A9-1446-BA72-8AFB3A59A257}" type="slidenum">
              <a:rPr lang="en-US" smtClean="0"/>
              <a:t>‹#›</a:t>
            </a:fld>
            <a:endParaRPr lang="en-US"/>
          </a:p>
        </p:txBody>
      </p:sp>
    </p:spTree>
    <p:extLst>
      <p:ext uri="{BB962C8B-B14F-4D97-AF65-F5344CB8AC3E}">
        <p14:creationId xmlns:p14="http://schemas.microsoft.com/office/powerpoint/2010/main" val="1504455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AB0C82-FAFA-8342-8D25-2AE506C7B8DB}" type="datetimeFigureOut">
              <a:rPr lang="en-US" smtClean="0"/>
              <a:t>5/11/16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933BA4-64A9-1446-BA72-8AFB3A59A257}" type="slidenum">
              <a:rPr lang="en-US" smtClean="0"/>
              <a:t>‹#›</a:t>
            </a:fld>
            <a:endParaRPr lang="en-US"/>
          </a:p>
        </p:txBody>
      </p:sp>
    </p:spTree>
    <p:extLst>
      <p:ext uri="{BB962C8B-B14F-4D97-AF65-F5344CB8AC3E}">
        <p14:creationId xmlns:p14="http://schemas.microsoft.com/office/powerpoint/2010/main" val="907229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AB0C82-FAFA-8342-8D25-2AE506C7B8DB}" type="datetimeFigureOut">
              <a:rPr lang="en-US" smtClean="0"/>
              <a:t>5/11/16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933BA4-64A9-1446-BA72-8AFB3A59A257}" type="slidenum">
              <a:rPr lang="en-US" smtClean="0"/>
              <a:t>‹#›</a:t>
            </a:fld>
            <a:endParaRPr lang="en-US"/>
          </a:p>
        </p:txBody>
      </p:sp>
    </p:spTree>
    <p:extLst>
      <p:ext uri="{BB962C8B-B14F-4D97-AF65-F5344CB8AC3E}">
        <p14:creationId xmlns:p14="http://schemas.microsoft.com/office/powerpoint/2010/main" val="67227918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B0C82-FAFA-8342-8D25-2AE506C7B8DB}" type="datetimeFigureOut">
              <a:rPr lang="en-US" smtClean="0"/>
              <a:t>5/11/16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33BA4-64A9-1446-BA72-8AFB3A59A257}" type="slidenum">
              <a:rPr lang="en-US" smtClean="0"/>
              <a:t>‹#›</a:t>
            </a:fld>
            <a:endParaRPr lang="en-US"/>
          </a:p>
        </p:txBody>
      </p:sp>
    </p:spTree>
    <p:extLst>
      <p:ext uri="{BB962C8B-B14F-4D97-AF65-F5344CB8AC3E}">
        <p14:creationId xmlns:p14="http://schemas.microsoft.com/office/powerpoint/2010/main" val="1907769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png"/><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g"/><Relationship Id="rId5" Type="http://schemas.openxmlformats.org/officeDocument/2006/relationships/image" Target="../media/image12.jpg"/><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jpg"/><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492740" y="148589"/>
            <a:ext cx="1699260" cy="785477"/>
          </a:xfrm>
          <a:prstGeom prst="rect">
            <a:avLst/>
          </a:prstGeom>
          <a:noFill/>
        </p:spPr>
      </p:pic>
      <p:sp>
        <p:nvSpPr>
          <p:cNvPr id="6" name="Title 1"/>
          <p:cNvSpPr txBox="1">
            <a:spLocks/>
          </p:cNvSpPr>
          <p:nvPr/>
        </p:nvSpPr>
        <p:spPr>
          <a:xfrm rot="10800000" flipV="1">
            <a:off x="118110" y="324792"/>
            <a:ext cx="5665470" cy="2165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b="1" dirty="0">
                <a:latin typeface="NTPreCursivefk normal" charset="0"/>
                <a:ea typeface="NTPreCursivefk normal" charset="0"/>
                <a:cs typeface="NTPreCursivefk normal" charset="0"/>
              </a:rPr>
              <a:t>Year 1: Spring 1 </a:t>
            </a:r>
          </a:p>
          <a:p>
            <a:r>
              <a:rPr lang="en-US" sz="1100" b="1" dirty="0">
                <a:latin typeface="NTPreCursivefk normal" charset="0"/>
                <a:ea typeface="NTPreCursivefk normal" charset="0"/>
                <a:cs typeface="NTPreCursivefk normal" charset="0"/>
              </a:rPr>
              <a:t>Perseverance, Optimism and Joy, Curiosity   </a:t>
            </a:r>
          </a:p>
          <a:p>
            <a:r>
              <a:rPr lang="en-US" sz="1800" b="1" dirty="0">
                <a:latin typeface="NTPreCursivefk normal" charset="0"/>
                <a:ea typeface="NTPreCursivefk normal" charset="0"/>
                <a:cs typeface="NTPreCursivefk normal" charset="0"/>
              </a:rPr>
              <a:t> </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4490" y="785054"/>
            <a:ext cx="8016107" cy="5661466"/>
          </a:xfrm>
          <a:prstGeom prst="rect">
            <a:avLst/>
          </a:prstGeom>
        </p:spPr>
      </p:pic>
    </p:spTree>
    <p:extLst>
      <p:ext uri="{BB962C8B-B14F-4D97-AF65-F5344CB8AC3E}">
        <p14:creationId xmlns:p14="http://schemas.microsoft.com/office/powerpoint/2010/main" val="1150482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4144" y="478971"/>
            <a:ext cx="10765971" cy="5915706"/>
          </a:xfrm>
        </p:spPr>
        <p:txBody>
          <a:bodyPr>
            <a:normAutofit/>
          </a:bodyPr>
          <a:lstStyle/>
          <a:p>
            <a:pPr marL="0" indent="0" algn="ctr">
              <a:buNone/>
            </a:pPr>
            <a:r>
              <a:rPr lang="en-US" sz="3600" dirty="0">
                <a:latin typeface="NTPreCursivefk normal" charset="0"/>
                <a:ea typeface="NTPreCursivefk normal" charset="0"/>
                <a:cs typeface="NTPreCursivefk normal" charset="0"/>
              </a:rPr>
              <a:t>The President was getting cross. He asked someone to tell Melanie to stop the letters. Melanie said she would keep sending the letters until the President signed the promise. </a:t>
            </a:r>
          </a:p>
          <a:p>
            <a:pPr marL="0" indent="0" algn="ctr">
              <a:buNone/>
            </a:pPr>
            <a:endParaRPr lang="en-US" sz="3600" dirty="0">
              <a:latin typeface="NTPreCursivefk normal" charset="0"/>
              <a:ea typeface="NTPreCursivefk normal" charset="0"/>
              <a:cs typeface="NTPreCursivefk normal" charset="0"/>
            </a:endParaRPr>
          </a:p>
          <a:p>
            <a:pPr marL="0" indent="0" algn="ctr">
              <a:buNone/>
            </a:pPr>
            <a:endParaRPr lang="en-US" sz="3600" dirty="0">
              <a:latin typeface="NTPreCursivefk normal" charset="0"/>
              <a:ea typeface="NTPreCursivefk normal" charset="0"/>
              <a:cs typeface="NTPreCursivefk normal" charset="0"/>
            </a:endParaRPr>
          </a:p>
          <a:p>
            <a:pPr marL="0" indent="0" algn="ctr">
              <a:buNone/>
            </a:pPr>
            <a:endParaRPr lang="en-US" sz="3600" dirty="0">
              <a:latin typeface="NTPreCursivefk normal" charset="0"/>
              <a:ea typeface="NTPreCursivefk normal" charset="0"/>
              <a:cs typeface="NTPreCursivefk normal" charset="0"/>
            </a:endParaRPr>
          </a:p>
          <a:p>
            <a:pPr marL="0" indent="0" algn="ctr">
              <a:buNone/>
            </a:pPr>
            <a:r>
              <a:rPr lang="en-US" sz="3600" dirty="0">
                <a:latin typeface="NTPreCursivefk normal" charset="0"/>
                <a:ea typeface="NTPreCursivefk normal" charset="0"/>
                <a:cs typeface="NTPreCursivefk normal" charset="0"/>
              </a:rPr>
              <a:t>So Melanie and her friends kept writing letters…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409" t="13348" r="11596" b="9785"/>
          <a:stretch/>
        </p:blipFill>
        <p:spPr>
          <a:xfrm>
            <a:off x="5598575" y="2154120"/>
            <a:ext cx="2008095" cy="1693979"/>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0409" t="13348" r="11596" b="9785"/>
          <a:stretch/>
        </p:blipFill>
        <p:spPr>
          <a:xfrm>
            <a:off x="484093" y="2154120"/>
            <a:ext cx="2008095" cy="1693979"/>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0409" t="13348" r="11596" b="9785"/>
          <a:stretch/>
        </p:blipFill>
        <p:spPr>
          <a:xfrm>
            <a:off x="549673" y="4382729"/>
            <a:ext cx="1641057" cy="1384425"/>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0409" t="13348" r="11596" b="9785"/>
          <a:stretch/>
        </p:blipFill>
        <p:spPr>
          <a:xfrm>
            <a:off x="4509249" y="5106439"/>
            <a:ext cx="2008095" cy="1693979"/>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0409" t="13348" r="11596" b="9785"/>
          <a:stretch/>
        </p:blipFill>
        <p:spPr>
          <a:xfrm>
            <a:off x="9656391" y="5087052"/>
            <a:ext cx="1552947" cy="1307398"/>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0409" t="13348" r="11596" b="9785"/>
          <a:stretch/>
        </p:blipFill>
        <p:spPr>
          <a:xfrm>
            <a:off x="9690206" y="1988874"/>
            <a:ext cx="2008095" cy="1693979"/>
          </a:xfrm>
          <a:prstGeom prst="rect">
            <a:avLst/>
          </a:prstGeom>
        </p:spPr>
      </p:pic>
      <p:pic>
        <p:nvPicPr>
          <p:cNvPr id="15" name="Picture 14"/>
          <p:cNvPicPr/>
          <p:nvPr/>
        </p:nvPicPr>
        <p:blipFill>
          <a:blip r:embed="rId4">
            <a:extLst>
              <a:ext uri="{28A0092B-C50C-407E-A947-70E740481C1C}">
                <a14:useLocalDpi xmlns:a14="http://schemas.microsoft.com/office/drawing/2010/main" val="0"/>
              </a:ext>
            </a:extLst>
          </a:blip>
          <a:srcRect/>
          <a:stretch>
            <a:fillRect/>
          </a:stretch>
        </p:blipFill>
        <p:spPr bwMode="auto">
          <a:xfrm>
            <a:off x="61486" y="5953428"/>
            <a:ext cx="1699260" cy="785477"/>
          </a:xfrm>
          <a:prstGeom prst="rect">
            <a:avLst/>
          </a:prstGeom>
          <a:noFill/>
        </p:spPr>
      </p:pic>
    </p:spTree>
    <p:extLst>
      <p:ext uri="{BB962C8B-B14F-4D97-AF65-F5344CB8AC3E}">
        <p14:creationId xmlns:p14="http://schemas.microsoft.com/office/powerpoint/2010/main" val="1202818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8700" y="4517868"/>
            <a:ext cx="10515600" cy="4351338"/>
          </a:xfrm>
        </p:spPr>
        <p:txBody>
          <a:bodyPr>
            <a:normAutofit/>
          </a:bodyPr>
          <a:lstStyle/>
          <a:p>
            <a:pPr marL="0" indent="0" algn="ctr">
              <a:buNone/>
            </a:pPr>
            <a:r>
              <a:rPr lang="en-US" sz="4000" dirty="0">
                <a:latin typeface="NTPreCursivefk normal" charset="0"/>
                <a:ea typeface="NTPreCursivefk normal" charset="0"/>
                <a:cs typeface="NTPreCursivefk normal" charset="0"/>
              </a:rPr>
              <a:t>Until one day they got a letter back, all the way from Korea.</a:t>
            </a:r>
          </a:p>
          <a:p>
            <a:pPr marL="0" indent="0" algn="ctr">
              <a:buNone/>
            </a:pPr>
            <a:r>
              <a:rPr lang="en-US" sz="4000" dirty="0">
                <a:latin typeface="NTPreCursivefk normal" charset="0"/>
                <a:ea typeface="NTPreCursivefk normal" charset="0"/>
                <a:cs typeface="NTPreCursivefk normal" charset="0"/>
              </a:rPr>
              <a:t>What could it be?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8588" y="148589"/>
            <a:ext cx="4235824" cy="4235824"/>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10492740" y="148589"/>
            <a:ext cx="1699260" cy="785477"/>
          </a:xfrm>
          <a:prstGeom prst="rect">
            <a:avLst/>
          </a:prstGeom>
          <a:noFill/>
        </p:spPr>
      </p:pic>
    </p:spTree>
    <p:extLst>
      <p:ext uri="{BB962C8B-B14F-4D97-AF65-F5344CB8AC3E}">
        <p14:creationId xmlns:p14="http://schemas.microsoft.com/office/powerpoint/2010/main" val="1513397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3071" y="2399086"/>
            <a:ext cx="11693819" cy="4351338"/>
          </a:xfrm>
        </p:spPr>
        <p:txBody>
          <a:bodyPr>
            <a:normAutofit/>
          </a:bodyPr>
          <a:lstStyle/>
          <a:p>
            <a:pPr marL="0" indent="0" algn="ctr">
              <a:buNone/>
            </a:pPr>
            <a:r>
              <a:rPr lang="en-US" sz="4000" dirty="0">
                <a:latin typeface="NTPreCursivefk normal" charset="0"/>
                <a:ea typeface="NTPreCursivefk normal" charset="0"/>
                <a:cs typeface="NTPreCursivefk normal" charset="0"/>
              </a:rPr>
              <a:t>Melanie opened it. It was the promise, signed by the Korean President!</a:t>
            </a:r>
          </a:p>
          <a:p>
            <a:pPr marL="0" indent="0">
              <a:buNone/>
            </a:pPr>
            <a:endParaRPr lang="en-US" sz="4000" dirty="0">
              <a:latin typeface="NTPreCursivefk normal" charset="0"/>
              <a:ea typeface="NTPreCursivefk normal" charset="0"/>
              <a:cs typeface="NTPreCursivefk normal" charset="0"/>
            </a:endParaRPr>
          </a:p>
          <a:p>
            <a:pPr marL="0" indent="0">
              <a:buNone/>
            </a:pPr>
            <a:endParaRPr lang="en-US" sz="4000" dirty="0">
              <a:latin typeface="NTPreCursivefk normal" charset="0"/>
              <a:ea typeface="NTPreCursivefk normal" charset="0"/>
              <a:cs typeface="NTPreCursivefk normal" charset="0"/>
            </a:endParaRPr>
          </a:p>
          <a:p>
            <a:pPr marL="0" indent="0">
              <a:buNone/>
            </a:pPr>
            <a:endParaRPr lang="en-US" sz="4000" dirty="0">
              <a:latin typeface="NTPreCursivefk normal" charset="0"/>
              <a:ea typeface="NTPreCursivefk normal" charset="0"/>
              <a:cs typeface="NTPreCursivefk norm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9692" y="327212"/>
            <a:ext cx="3239621" cy="185121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3661"/>
          <a:stretch/>
        </p:blipFill>
        <p:spPr>
          <a:xfrm>
            <a:off x="0" y="3776382"/>
            <a:ext cx="4572000" cy="3081618"/>
          </a:xfrm>
          <a:prstGeom prst="rect">
            <a:avLst/>
          </a:prstGeom>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10329502" y="5875620"/>
            <a:ext cx="1699260" cy="785477"/>
          </a:xfrm>
          <a:prstGeom prst="rect">
            <a:avLst/>
          </a:prstGeom>
          <a:noFill/>
        </p:spPr>
      </p:pic>
    </p:spTree>
    <p:extLst>
      <p:ext uri="{BB962C8B-B14F-4D97-AF65-F5344CB8AC3E}">
        <p14:creationId xmlns:p14="http://schemas.microsoft.com/office/powerpoint/2010/main" val="873282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743" y="315686"/>
            <a:ext cx="10853057" cy="5861277"/>
          </a:xfrm>
        </p:spPr>
        <p:txBody>
          <a:bodyPr>
            <a:noAutofit/>
          </a:bodyPr>
          <a:lstStyle/>
          <a:p>
            <a:pPr marL="0" indent="0">
              <a:buNone/>
            </a:pPr>
            <a:r>
              <a:rPr lang="en-US" sz="4000" dirty="0">
                <a:latin typeface="NTPreCursivefk normal" charset="0"/>
                <a:ea typeface="NTPreCursivefk normal" charset="0"/>
                <a:cs typeface="NTPreCursivefk normal" charset="0"/>
              </a:rPr>
              <a:t>Lots of grown ups had tried to get the Korean President to sign the promise and they had all failed. </a:t>
            </a:r>
          </a:p>
          <a:p>
            <a:pPr marL="0" indent="0">
              <a:buNone/>
            </a:pPr>
            <a:endParaRPr lang="en-US" sz="4000" dirty="0">
              <a:latin typeface="NTPreCursivefk normal" charset="0"/>
              <a:ea typeface="NTPreCursivefk normal" charset="0"/>
              <a:cs typeface="NTPreCursivefk normal" charset="0"/>
            </a:endParaRPr>
          </a:p>
          <a:p>
            <a:pPr marL="0" indent="0">
              <a:buNone/>
            </a:pPr>
            <a:r>
              <a:rPr lang="en-US" sz="4000" dirty="0">
                <a:latin typeface="NTPreCursivefk normal" charset="0"/>
                <a:ea typeface="NTPreCursivefk normal" charset="0"/>
                <a:cs typeface="NTPreCursivefk normal" charset="0"/>
              </a:rPr>
              <a:t>A seven year old girl and her friends had succeeded! People were amazed!  Melanie’s club got thousands of new members and they still work hard to protect animals and the environment. </a:t>
            </a:r>
          </a:p>
          <a:p>
            <a:pPr marL="0" indent="0">
              <a:buNone/>
            </a:pPr>
            <a:endParaRPr lang="en-US" sz="4000" dirty="0">
              <a:latin typeface="NTPreCursivefk normal" charset="0"/>
              <a:ea typeface="NTPreCursivefk normal" charset="0"/>
              <a:cs typeface="NTPreCursivefk normal" charset="0"/>
            </a:endParaRPr>
          </a:p>
          <a:p>
            <a:pPr marL="0" indent="0">
              <a:buNone/>
            </a:pPr>
            <a:r>
              <a:rPr lang="en-US" sz="4000" dirty="0">
                <a:latin typeface="NTPreCursivefk normal" charset="0"/>
                <a:ea typeface="NTPreCursivefk normal" charset="0"/>
                <a:cs typeface="NTPreCursivefk normal" charset="0"/>
              </a:rPr>
              <a:t>All of this happened because one girl was </a:t>
            </a:r>
            <a:r>
              <a:rPr lang="en-US" sz="4000" b="1" dirty="0">
                <a:latin typeface="NTPreCursivefk normal" charset="0"/>
                <a:ea typeface="NTPreCursivefk normal" charset="0"/>
                <a:cs typeface="NTPreCursivefk normal" charset="0"/>
              </a:rPr>
              <a:t>curious</a:t>
            </a:r>
            <a:r>
              <a:rPr lang="en-US" sz="4000" dirty="0">
                <a:latin typeface="NTPreCursivefk normal" charset="0"/>
                <a:ea typeface="NTPreCursivefk normal" charset="0"/>
                <a:cs typeface="NTPreCursivefk normal" charset="0"/>
              </a:rPr>
              <a:t> about elephants and rhinos! </a:t>
            </a: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10408519" y="5899683"/>
            <a:ext cx="1699260" cy="785477"/>
          </a:xfrm>
          <a:prstGeom prst="rect">
            <a:avLst/>
          </a:prstGeom>
          <a:noFill/>
        </p:spPr>
      </p:pic>
    </p:spTree>
    <p:extLst>
      <p:ext uri="{BB962C8B-B14F-4D97-AF65-F5344CB8AC3E}">
        <p14:creationId xmlns:p14="http://schemas.microsoft.com/office/powerpoint/2010/main" val="1356103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492740" y="148589"/>
            <a:ext cx="1699260" cy="785477"/>
          </a:xfrm>
          <a:prstGeom prst="rect">
            <a:avLst/>
          </a:prstGeom>
          <a:noFill/>
        </p:spPr>
      </p:pic>
      <p:sp>
        <p:nvSpPr>
          <p:cNvPr id="5" name="TextBox 4"/>
          <p:cNvSpPr txBox="1"/>
          <p:nvPr/>
        </p:nvSpPr>
        <p:spPr>
          <a:xfrm>
            <a:off x="1826146" y="5524092"/>
            <a:ext cx="8819147" cy="769441"/>
          </a:xfrm>
          <a:prstGeom prst="rect">
            <a:avLst/>
          </a:prstGeom>
          <a:noFill/>
        </p:spPr>
        <p:txBody>
          <a:bodyPr wrap="square" rtlCol="0">
            <a:spAutoFit/>
          </a:bodyPr>
          <a:lstStyle/>
          <a:p>
            <a:pPr algn="ctr"/>
            <a:r>
              <a:rPr lang="en-US" sz="4400" dirty="0">
                <a:latin typeface="NTPreCursivefk normal" charset="0"/>
                <a:ea typeface="NTPreCursivefk normal" charset="0"/>
                <a:cs typeface="NTPreCursivefk normal" charset="0"/>
              </a:rPr>
              <a:t>I think the builder was curious about…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4441" y="541327"/>
            <a:ext cx="7304505" cy="4867877"/>
          </a:xfrm>
          <a:prstGeom prst="rect">
            <a:avLst/>
          </a:prstGeom>
        </p:spPr>
      </p:pic>
    </p:spTree>
    <p:extLst>
      <p:ext uri="{BB962C8B-B14F-4D97-AF65-F5344CB8AC3E}">
        <p14:creationId xmlns:p14="http://schemas.microsoft.com/office/powerpoint/2010/main" val="683710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492740" y="148589"/>
            <a:ext cx="1699260" cy="785477"/>
          </a:xfrm>
          <a:prstGeom prst="rect">
            <a:avLst/>
          </a:prstGeom>
          <a:noFill/>
        </p:spPr>
      </p:pic>
      <p:sp>
        <p:nvSpPr>
          <p:cNvPr id="5" name="TextBox 4"/>
          <p:cNvSpPr txBox="1"/>
          <p:nvPr/>
        </p:nvSpPr>
        <p:spPr>
          <a:xfrm>
            <a:off x="1796775" y="5568148"/>
            <a:ext cx="8819147" cy="769441"/>
          </a:xfrm>
          <a:prstGeom prst="rect">
            <a:avLst/>
          </a:prstGeom>
          <a:noFill/>
        </p:spPr>
        <p:txBody>
          <a:bodyPr wrap="square" rtlCol="0">
            <a:spAutoFit/>
          </a:bodyPr>
          <a:lstStyle/>
          <a:p>
            <a:pPr algn="ctr"/>
            <a:r>
              <a:rPr lang="en-US" sz="4400" dirty="0">
                <a:latin typeface="NTPreCursivefk normal" charset="0"/>
                <a:ea typeface="NTPreCursivefk normal" charset="0"/>
                <a:cs typeface="NTPreCursivefk normal" charset="0"/>
              </a:rPr>
              <a:t>I think the doctor was curious about…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7431" y="1192745"/>
            <a:ext cx="9312547" cy="4263576"/>
          </a:xfrm>
          <a:prstGeom prst="rect">
            <a:avLst/>
          </a:prstGeom>
        </p:spPr>
      </p:pic>
    </p:spTree>
    <p:extLst>
      <p:ext uri="{BB962C8B-B14F-4D97-AF65-F5344CB8AC3E}">
        <p14:creationId xmlns:p14="http://schemas.microsoft.com/office/powerpoint/2010/main" val="157479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2306" y="5512153"/>
            <a:ext cx="8819147" cy="769441"/>
          </a:xfrm>
          <a:prstGeom prst="rect">
            <a:avLst/>
          </a:prstGeom>
          <a:noFill/>
        </p:spPr>
        <p:txBody>
          <a:bodyPr wrap="square" rtlCol="0">
            <a:spAutoFit/>
          </a:bodyPr>
          <a:lstStyle/>
          <a:p>
            <a:pPr algn="ctr"/>
            <a:r>
              <a:rPr lang="en-US" sz="4400" dirty="0">
                <a:latin typeface="NTPreCursivefk normal" charset="0"/>
                <a:ea typeface="NTPreCursivefk normal" charset="0"/>
                <a:cs typeface="NTPreCursivefk normal" charset="0"/>
              </a:rPr>
              <a:t>I think the astronaut was curious about…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9004" y="135021"/>
            <a:ext cx="7162800" cy="5372100"/>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10492740" y="148589"/>
            <a:ext cx="1699260" cy="785477"/>
          </a:xfrm>
          <a:prstGeom prst="rect">
            <a:avLst/>
          </a:prstGeom>
          <a:noFill/>
        </p:spPr>
      </p:pic>
    </p:spTree>
    <p:extLst>
      <p:ext uri="{BB962C8B-B14F-4D97-AF65-F5344CB8AC3E}">
        <p14:creationId xmlns:p14="http://schemas.microsoft.com/office/powerpoint/2010/main" val="1772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492740" y="148589"/>
            <a:ext cx="1699260" cy="785477"/>
          </a:xfrm>
          <a:prstGeom prst="rect">
            <a:avLst/>
          </a:prstGeom>
          <a:noFill/>
        </p:spPr>
      </p:pic>
      <p:sp>
        <p:nvSpPr>
          <p:cNvPr id="5" name="TextBox 4"/>
          <p:cNvSpPr txBox="1"/>
          <p:nvPr/>
        </p:nvSpPr>
        <p:spPr>
          <a:xfrm>
            <a:off x="1843744" y="5524092"/>
            <a:ext cx="8819147" cy="769441"/>
          </a:xfrm>
          <a:prstGeom prst="rect">
            <a:avLst/>
          </a:prstGeom>
          <a:noFill/>
        </p:spPr>
        <p:txBody>
          <a:bodyPr wrap="square" rtlCol="0">
            <a:spAutoFit/>
          </a:bodyPr>
          <a:lstStyle/>
          <a:p>
            <a:pPr algn="ctr"/>
            <a:r>
              <a:rPr lang="en-US" sz="4400" dirty="0">
                <a:latin typeface="NTPreCursivefk normal" charset="0"/>
                <a:ea typeface="NTPreCursivefk normal" charset="0"/>
                <a:cs typeface="NTPreCursivefk normal" charset="0"/>
              </a:rPr>
              <a:t>I think the librarian was curious about…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404" y="396373"/>
            <a:ext cx="7620000" cy="5041900"/>
          </a:xfrm>
          <a:prstGeom prst="rect">
            <a:avLst/>
          </a:prstGeom>
        </p:spPr>
      </p:pic>
    </p:spTree>
    <p:extLst>
      <p:ext uri="{BB962C8B-B14F-4D97-AF65-F5344CB8AC3E}">
        <p14:creationId xmlns:p14="http://schemas.microsoft.com/office/powerpoint/2010/main" val="1129528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6775" y="5421296"/>
            <a:ext cx="8819147" cy="769441"/>
          </a:xfrm>
          <a:prstGeom prst="rect">
            <a:avLst/>
          </a:prstGeom>
          <a:noFill/>
        </p:spPr>
        <p:txBody>
          <a:bodyPr wrap="square" rtlCol="0">
            <a:spAutoFit/>
          </a:bodyPr>
          <a:lstStyle/>
          <a:p>
            <a:pPr algn="ctr"/>
            <a:r>
              <a:rPr lang="en-US" sz="4400" dirty="0">
                <a:latin typeface="NTPreCursivefk normal" charset="0"/>
                <a:ea typeface="NTPreCursivefk normal" charset="0"/>
                <a:cs typeface="NTPreCursivefk normal" charset="0"/>
              </a:rPr>
              <a:t>I think the farmer was curious about…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9137" y="661677"/>
            <a:ext cx="6749047" cy="4465619"/>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10492740" y="148589"/>
            <a:ext cx="1699260" cy="785477"/>
          </a:xfrm>
          <a:prstGeom prst="rect">
            <a:avLst/>
          </a:prstGeom>
          <a:noFill/>
        </p:spPr>
      </p:pic>
    </p:spTree>
    <p:extLst>
      <p:ext uri="{BB962C8B-B14F-4D97-AF65-F5344CB8AC3E}">
        <p14:creationId xmlns:p14="http://schemas.microsoft.com/office/powerpoint/2010/main" val="1770299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4284" y="235506"/>
            <a:ext cx="7555832" cy="5037221"/>
          </a:xfrm>
          <a:prstGeom prst="rect">
            <a:avLst/>
          </a:prstGeom>
        </p:spPr>
      </p:pic>
      <p:sp>
        <p:nvSpPr>
          <p:cNvPr id="5" name="TextBox 4"/>
          <p:cNvSpPr txBox="1"/>
          <p:nvPr/>
        </p:nvSpPr>
        <p:spPr>
          <a:xfrm>
            <a:off x="1768869" y="5494722"/>
            <a:ext cx="8819147" cy="769441"/>
          </a:xfrm>
          <a:prstGeom prst="rect">
            <a:avLst/>
          </a:prstGeom>
          <a:noFill/>
        </p:spPr>
        <p:txBody>
          <a:bodyPr wrap="square" rtlCol="0">
            <a:spAutoFit/>
          </a:bodyPr>
          <a:lstStyle/>
          <a:p>
            <a:pPr algn="ctr"/>
            <a:r>
              <a:rPr lang="en-US" sz="4400" dirty="0">
                <a:latin typeface="NTPreCursivefk normal" charset="0"/>
                <a:ea typeface="NTPreCursivefk normal" charset="0"/>
                <a:cs typeface="NTPreCursivefk normal" charset="0"/>
              </a:rPr>
              <a:t>I think the teacher was curious about…</a:t>
            </a:r>
          </a:p>
        </p:txBody>
      </p:sp>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10492740" y="148589"/>
            <a:ext cx="1699260" cy="785477"/>
          </a:xfrm>
          <a:prstGeom prst="rect">
            <a:avLst/>
          </a:prstGeom>
          <a:noFill/>
        </p:spPr>
      </p:pic>
    </p:spTree>
    <p:extLst>
      <p:ext uri="{BB962C8B-B14F-4D97-AF65-F5344CB8AC3E}">
        <p14:creationId xmlns:p14="http://schemas.microsoft.com/office/powerpoint/2010/main" val="1482928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164" y="152400"/>
            <a:ext cx="7217229" cy="4078039"/>
          </a:xfrm>
          <a:prstGeom prst="rect">
            <a:avLst/>
          </a:prstGeom>
        </p:spPr>
      </p:pic>
      <p:sp>
        <p:nvSpPr>
          <p:cNvPr id="2" name="Title 1"/>
          <p:cNvSpPr>
            <a:spLocks noGrp="1"/>
          </p:cNvSpPr>
          <p:nvPr>
            <p:ph type="ctrTitle"/>
          </p:nvPr>
        </p:nvSpPr>
        <p:spPr>
          <a:xfrm>
            <a:off x="4034757" y="4592491"/>
            <a:ext cx="7468240" cy="1894114"/>
          </a:xfrm>
          <a:solidFill>
            <a:schemeClr val="accent1">
              <a:lumMod val="20000"/>
              <a:lumOff val="80000"/>
            </a:schemeClr>
          </a:solidFill>
        </p:spPr>
        <p:txBody>
          <a:bodyPr/>
          <a:lstStyle/>
          <a:p>
            <a:r>
              <a:rPr lang="en-US" dirty="0">
                <a:latin typeface="NTPreCursivefk normal" charset="0"/>
                <a:ea typeface="NTPreCursivefk normal" charset="0"/>
                <a:cs typeface="NTPreCursivefk normal" charset="0"/>
              </a:rPr>
              <a:t>Kids Save the Elephants and Rhinos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384" y="-44056"/>
            <a:ext cx="3453669" cy="6858000"/>
          </a:xfrm>
          <a:prstGeom prst="rect">
            <a:avLst/>
          </a:prstGeom>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10492740" y="148589"/>
            <a:ext cx="1699260" cy="785477"/>
          </a:xfrm>
          <a:prstGeom prst="rect">
            <a:avLst/>
          </a:prstGeom>
          <a:noFill/>
        </p:spPr>
      </p:pic>
    </p:spTree>
    <p:extLst>
      <p:ext uri="{BB962C8B-B14F-4D97-AF65-F5344CB8AC3E}">
        <p14:creationId xmlns:p14="http://schemas.microsoft.com/office/powerpoint/2010/main" val="936887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5255" y="347062"/>
            <a:ext cx="9631903" cy="5937477"/>
          </a:xfrm>
        </p:spPr>
        <p:txBody>
          <a:bodyPr>
            <a:normAutofit fontScale="92500" lnSpcReduction="20000"/>
          </a:bodyPr>
          <a:lstStyle/>
          <a:p>
            <a:pPr marL="0" indent="0" algn="ctr">
              <a:buNone/>
            </a:pPr>
            <a:r>
              <a:rPr lang="en-US" sz="4000" dirty="0">
                <a:latin typeface="NTPreCursivefk normal" charset="0"/>
                <a:ea typeface="NTPreCursivefk normal" charset="0"/>
                <a:cs typeface="NTPreCursivefk normal" charset="0"/>
              </a:rPr>
              <a:t>When Melanie </a:t>
            </a:r>
            <a:r>
              <a:rPr lang="en-US" sz="4000" dirty="0" err="1">
                <a:latin typeface="NTPreCursivefk normal" charset="0"/>
                <a:ea typeface="NTPreCursivefk normal" charset="0"/>
                <a:cs typeface="NTPreCursivefk normal" charset="0"/>
              </a:rPr>
              <a:t>Essary</a:t>
            </a:r>
            <a:r>
              <a:rPr lang="en-US" sz="4000" dirty="0">
                <a:latin typeface="NTPreCursivefk normal" charset="0"/>
                <a:ea typeface="NTPreCursivefk normal" charset="0"/>
                <a:cs typeface="NTPreCursivefk normal" charset="0"/>
              </a:rPr>
              <a:t> was seven years old , she learnt that elephants and rhinos were being killed. </a:t>
            </a:r>
          </a:p>
          <a:p>
            <a:pPr marL="0" indent="0" algn="ctr">
              <a:buNone/>
            </a:pPr>
            <a:endParaRPr lang="en-US" sz="4000" dirty="0">
              <a:latin typeface="NTPreCursivefk normal" charset="0"/>
              <a:ea typeface="NTPreCursivefk normal" charset="0"/>
              <a:cs typeface="NTPreCursivefk normal" charset="0"/>
            </a:endParaRPr>
          </a:p>
          <a:p>
            <a:pPr marL="0" indent="0" algn="ctr">
              <a:buNone/>
            </a:pPr>
            <a:r>
              <a:rPr lang="en-US" sz="5800" b="1" dirty="0">
                <a:latin typeface="NTPreCursivefk normal" charset="0"/>
                <a:ea typeface="NTPreCursivefk normal" charset="0"/>
                <a:cs typeface="NTPreCursivefk normal" charset="0"/>
              </a:rPr>
              <a:t>‘Why?’</a:t>
            </a:r>
            <a:r>
              <a:rPr lang="en-US" sz="4000" b="1" dirty="0">
                <a:latin typeface="NTPreCursivefk normal" charset="0"/>
                <a:ea typeface="NTPreCursivefk normal" charset="0"/>
                <a:cs typeface="NTPreCursivefk normal" charset="0"/>
              </a:rPr>
              <a:t> </a:t>
            </a:r>
            <a:r>
              <a:rPr lang="en-US" sz="4000" dirty="0">
                <a:latin typeface="NTPreCursivefk normal" charset="0"/>
                <a:ea typeface="NTPreCursivefk normal" charset="0"/>
                <a:cs typeface="NTPreCursivefk normal" charset="0"/>
              </a:rPr>
              <a:t>she asked her teacher. </a:t>
            </a:r>
          </a:p>
          <a:p>
            <a:pPr marL="0" indent="0" algn="ctr">
              <a:buNone/>
            </a:pPr>
            <a:endParaRPr lang="en-US" sz="4000" dirty="0">
              <a:latin typeface="NTPreCursivefk normal" charset="0"/>
              <a:ea typeface="NTPreCursivefk normal" charset="0"/>
              <a:cs typeface="NTPreCursivefk normal" charset="0"/>
            </a:endParaRPr>
          </a:p>
          <a:p>
            <a:pPr marL="0" indent="0" algn="ctr">
              <a:buNone/>
            </a:pPr>
            <a:r>
              <a:rPr lang="en-US" sz="4000" dirty="0">
                <a:latin typeface="NTPreCursivefk normal" charset="0"/>
                <a:ea typeface="NTPreCursivefk normal" charset="0"/>
                <a:cs typeface="NTPreCursivefk normal" charset="0"/>
              </a:rPr>
              <a:t>‘People want their ivory and their horns.’ Her teacher told her. </a:t>
            </a:r>
          </a:p>
          <a:p>
            <a:pPr marL="0" indent="0" algn="ctr">
              <a:buNone/>
            </a:pPr>
            <a:endParaRPr lang="en-US" sz="4000" dirty="0">
              <a:latin typeface="NTPreCursivefk normal" charset="0"/>
              <a:ea typeface="NTPreCursivefk normal" charset="0"/>
              <a:cs typeface="NTPreCursivefk normal" charset="0"/>
            </a:endParaRPr>
          </a:p>
          <a:p>
            <a:pPr marL="0" indent="0" algn="ctr">
              <a:buNone/>
            </a:pPr>
            <a:r>
              <a:rPr lang="en-US" sz="4000" dirty="0">
                <a:latin typeface="NTPreCursivefk normal" charset="0"/>
                <a:ea typeface="NTPreCursivefk normal" charset="0"/>
                <a:cs typeface="NTPreCursivefk normal" charset="0"/>
              </a:rPr>
              <a:t>Melanie learnt that people were shooting these animals in Africa and selling their tusks and horns for a lot of money. Melanie was very upset to learn about this and she wanted to find out more</a:t>
            </a:r>
            <a:r>
              <a:rPr lang="en-US" dirty="0"/>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3502" y="1377988"/>
            <a:ext cx="1107311" cy="141640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255" y="1552589"/>
            <a:ext cx="1864297" cy="1241806"/>
          </a:xfrm>
          <a:prstGeom prst="rect">
            <a:avLst/>
          </a:prstGeom>
        </p:spPr>
      </p:pic>
      <p:pic>
        <p:nvPicPr>
          <p:cNvPr id="2" name="Picture 1"/>
          <p:cNvPicPr>
            <a:picLocks noChangeAspect="1"/>
          </p:cNvPicPr>
          <p:nvPr/>
        </p:nvPicPr>
        <p:blipFill>
          <a:blip r:embed="rId5"/>
          <a:stretch>
            <a:fillRect/>
          </a:stretch>
        </p:blipFill>
        <p:spPr>
          <a:xfrm>
            <a:off x="127846" y="124792"/>
            <a:ext cx="977721" cy="605226"/>
          </a:xfrm>
          <a:prstGeom prst="rect">
            <a:avLst/>
          </a:prstGeom>
        </p:spPr>
      </p:pic>
      <p:pic>
        <p:nvPicPr>
          <p:cNvPr id="6" name="Picture 5"/>
          <p:cNvPicPr/>
          <p:nvPr/>
        </p:nvPicPr>
        <p:blipFill>
          <a:blip r:embed="rId6">
            <a:extLst>
              <a:ext uri="{28A0092B-C50C-407E-A947-70E740481C1C}">
                <a14:useLocalDpi xmlns:a14="http://schemas.microsoft.com/office/drawing/2010/main" val="0"/>
              </a:ext>
            </a:extLst>
          </a:blip>
          <a:srcRect/>
          <a:stretch>
            <a:fillRect/>
          </a:stretch>
        </p:blipFill>
        <p:spPr bwMode="auto">
          <a:xfrm>
            <a:off x="10492740" y="148589"/>
            <a:ext cx="1699260" cy="785477"/>
          </a:xfrm>
          <a:prstGeom prst="rect">
            <a:avLst/>
          </a:prstGeom>
          <a:noFill/>
        </p:spPr>
      </p:pic>
    </p:spTree>
    <p:extLst>
      <p:ext uri="{BB962C8B-B14F-4D97-AF65-F5344CB8AC3E}">
        <p14:creationId xmlns:p14="http://schemas.microsoft.com/office/powerpoint/2010/main" val="923810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22544" y="364539"/>
            <a:ext cx="8159129" cy="5937477"/>
          </a:xfrm>
        </p:spPr>
        <p:txBody>
          <a:bodyPr>
            <a:normAutofit/>
          </a:bodyPr>
          <a:lstStyle/>
          <a:p>
            <a:pPr marL="0" indent="0" algn="ctr">
              <a:buNone/>
            </a:pPr>
            <a:r>
              <a:rPr lang="en-US" sz="3600" dirty="0">
                <a:latin typeface="NTPreCursivefk normal" charset="0"/>
                <a:ea typeface="NTPreCursivefk normal" charset="0"/>
                <a:cs typeface="NTPreCursivefk normal" charset="0"/>
              </a:rPr>
              <a:t>Melanie decided to do some research. </a:t>
            </a:r>
          </a:p>
          <a:p>
            <a:pPr marL="0" indent="0" algn="ctr">
              <a:buNone/>
            </a:pPr>
            <a:r>
              <a:rPr lang="en-US" sz="3600" dirty="0">
                <a:latin typeface="NTPreCursivefk normal" charset="0"/>
                <a:ea typeface="NTPreCursivefk normal" charset="0"/>
                <a:cs typeface="NTPreCursivefk normal" charset="0"/>
              </a:rPr>
              <a:t>She watched a </a:t>
            </a:r>
            <a:r>
              <a:rPr lang="en-US" sz="3600" dirty="0" err="1">
                <a:latin typeface="NTPreCursivefk normal" charset="0"/>
                <a:ea typeface="NTPreCursivefk normal" charset="0"/>
                <a:cs typeface="NTPreCursivefk normal" charset="0"/>
              </a:rPr>
              <a:t>programme</a:t>
            </a:r>
            <a:r>
              <a:rPr lang="en-US" sz="3600" dirty="0">
                <a:latin typeface="NTPreCursivefk normal" charset="0"/>
                <a:ea typeface="NTPreCursivefk normal" charset="0"/>
                <a:cs typeface="NTPreCursivefk normal" charset="0"/>
              </a:rPr>
              <a:t> on the television about animals that are becoming extinct. </a:t>
            </a:r>
          </a:p>
          <a:p>
            <a:pPr marL="0" indent="0" algn="ctr">
              <a:buNone/>
            </a:pPr>
            <a:r>
              <a:rPr lang="en-US" sz="3600" dirty="0">
                <a:latin typeface="NTPreCursivefk normal" charset="0"/>
                <a:ea typeface="NTPreCursivefk normal" charset="0"/>
                <a:cs typeface="NTPreCursivefk normal" charset="0"/>
              </a:rPr>
              <a:t>Then Melanie read a book about  elephants and rhinos which helped her to understand more about what was happening.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1611" y="3333278"/>
            <a:ext cx="2610223" cy="332301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95" y="3668905"/>
            <a:ext cx="4395238" cy="2987388"/>
          </a:xfrm>
          <a:prstGeom prst="rect">
            <a:avLst/>
          </a:prstGeom>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10492740" y="148589"/>
            <a:ext cx="1699260" cy="785477"/>
          </a:xfrm>
          <a:prstGeom prst="rect">
            <a:avLst/>
          </a:prstGeom>
          <a:noFill/>
        </p:spPr>
      </p:pic>
    </p:spTree>
    <p:extLst>
      <p:ext uri="{BB962C8B-B14F-4D97-AF65-F5344CB8AC3E}">
        <p14:creationId xmlns:p14="http://schemas.microsoft.com/office/powerpoint/2010/main" val="172423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521" y="1081668"/>
            <a:ext cx="11356985" cy="6348840"/>
          </a:xfrm>
        </p:spPr>
        <p:txBody>
          <a:bodyPr>
            <a:normAutofit/>
          </a:bodyPr>
          <a:lstStyle/>
          <a:p>
            <a:pPr marL="0" indent="0" algn="ctr">
              <a:buNone/>
            </a:pPr>
            <a:r>
              <a:rPr lang="en-US" sz="4000" dirty="0">
                <a:latin typeface="NTPreCursivefk normal" charset="0"/>
                <a:ea typeface="NTPreCursivefk normal" charset="0"/>
                <a:cs typeface="NTPreCursivefk normal" charset="0"/>
              </a:rPr>
              <a:t>Melanie discovered that the leaders of most countries in the world had signed a piece of paper to agree that tusks and horns could not be sold in their countries.  </a:t>
            </a:r>
          </a:p>
          <a:p>
            <a:pPr marL="0" indent="0" algn="ctr">
              <a:buNone/>
            </a:pPr>
            <a:r>
              <a:rPr lang="en-US" sz="4000" dirty="0">
                <a:latin typeface="NTPreCursivefk normal" charset="0"/>
                <a:ea typeface="NTPreCursivefk normal" charset="0"/>
                <a:cs typeface="NTPreCursivefk normal" charset="0"/>
              </a:rPr>
              <a:t>But as long as they could be sold somewhere the animals were still being killed.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0413" y="4612510"/>
            <a:ext cx="3578093" cy="179306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0586" y="3928315"/>
            <a:ext cx="1939827" cy="2794748"/>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9691" t="5000" r="8691" b="3529"/>
          <a:stretch/>
        </p:blipFill>
        <p:spPr>
          <a:xfrm>
            <a:off x="4049176" y="4295027"/>
            <a:ext cx="3832225" cy="2428036"/>
          </a:xfrm>
          <a:prstGeom prst="rect">
            <a:avLst/>
          </a:prstGeom>
        </p:spPr>
      </p:pic>
      <p:pic>
        <p:nvPicPr>
          <p:cNvPr id="7" name="Picture 6"/>
          <p:cNvPicPr/>
          <p:nvPr/>
        </p:nvPicPr>
        <p:blipFill>
          <a:blip r:embed="rId6">
            <a:extLst>
              <a:ext uri="{28A0092B-C50C-407E-A947-70E740481C1C}">
                <a14:useLocalDpi xmlns:a14="http://schemas.microsoft.com/office/drawing/2010/main" val="0"/>
              </a:ext>
            </a:extLst>
          </a:blip>
          <a:srcRect/>
          <a:stretch>
            <a:fillRect/>
          </a:stretch>
        </p:blipFill>
        <p:spPr bwMode="auto">
          <a:xfrm>
            <a:off x="10492740" y="148589"/>
            <a:ext cx="1699260" cy="785477"/>
          </a:xfrm>
          <a:prstGeom prst="rect">
            <a:avLst/>
          </a:prstGeom>
          <a:noFill/>
        </p:spPr>
      </p:pic>
    </p:spTree>
    <p:extLst>
      <p:ext uri="{BB962C8B-B14F-4D97-AF65-F5344CB8AC3E}">
        <p14:creationId xmlns:p14="http://schemas.microsoft.com/office/powerpoint/2010/main" val="962509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971" y="195943"/>
            <a:ext cx="11930743" cy="5981020"/>
          </a:xfrm>
        </p:spPr>
        <p:txBody>
          <a:bodyPr>
            <a:normAutofit/>
          </a:bodyPr>
          <a:lstStyle/>
          <a:p>
            <a:pPr marL="0" indent="0" algn="ctr">
              <a:buNone/>
            </a:pPr>
            <a:r>
              <a:rPr lang="en-US" sz="4000" dirty="0">
                <a:latin typeface="NTPreCursivefk normal" charset="0"/>
                <a:ea typeface="NTPreCursivefk normal" charset="0"/>
                <a:cs typeface="NTPreCursivefk normal" charset="0"/>
              </a:rPr>
              <a:t>Melanie learnt that because the leaders of Korea had not signed the promise, most of the tusks and horns were being taken to Korea and then sold for lots of money. </a:t>
            </a:r>
          </a:p>
          <a:p>
            <a:pPr marL="0" indent="0" algn="ctr">
              <a:buNone/>
            </a:pPr>
            <a:endParaRPr lang="en-US" sz="4000" dirty="0">
              <a:latin typeface="NTPreCursivefk normal" charset="0"/>
              <a:ea typeface="NTPreCursivefk normal" charset="0"/>
              <a:cs typeface="NTPreCursivefk normal" charset="0"/>
            </a:endParaRPr>
          </a:p>
          <a:p>
            <a:pPr marL="0" indent="0" algn="ctr">
              <a:buNone/>
            </a:pPr>
            <a:endParaRPr lang="en-US" sz="4000" dirty="0">
              <a:latin typeface="NTPreCursivefk normal" charset="0"/>
              <a:ea typeface="NTPreCursivefk normal" charset="0"/>
              <a:cs typeface="NTPreCursivefk normal" charset="0"/>
            </a:endParaRPr>
          </a:p>
          <a:p>
            <a:pPr marL="0" indent="0" algn="ctr">
              <a:buNone/>
            </a:pPr>
            <a:endParaRPr lang="en-US" sz="4000" dirty="0">
              <a:latin typeface="NTPreCursivefk normal" charset="0"/>
              <a:ea typeface="NTPreCursivefk normal" charset="0"/>
              <a:cs typeface="NTPreCursivefk normal" charset="0"/>
            </a:endParaRPr>
          </a:p>
          <a:p>
            <a:pPr marL="0" indent="0" algn="ctr">
              <a:buNone/>
            </a:pPr>
            <a:endParaRPr lang="en-US" sz="4000" dirty="0">
              <a:latin typeface="NTPreCursivefk normal" charset="0"/>
              <a:ea typeface="NTPreCursivefk normal" charset="0"/>
              <a:cs typeface="NTPreCursivefk normal" charset="0"/>
            </a:endParaRPr>
          </a:p>
          <a:p>
            <a:pPr marL="0" indent="0" algn="ctr">
              <a:buNone/>
            </a:pPr>
            <a:endParaRPr lang="en-US" sz="4000" dirty="0">
              <a:latin typeface="NTPreCursivefk normal" charset="0"/>
              <a:ea typeface="NTPreCursivefk normal" charset="0"/>
              <a:cs typeface="NTPreCursivefk normal" charset="0"/>
            </a:endParaRPr>
          </a:p>
          <a:p>
            <a:pPr marL="0" indent="0" algn="ctr">
              <a:buNone/>
            </a:pPr>
            <a:endParaRPr lang="en-US" sz="4000" dirty="0">
              <a:latin typeface="NTPreCursivefk normal" charset="0"/>
              <a:ea typeface="NTPreCursivefk normal" charset="0"/>
              <a:cs typeface="NTPreCursivefk normal"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863" y="5544320"/>
            <a:ext cx="1951107" cy="1270000"/>
          </a:xfrm>
          <a:prstGeom prst="rect">
            <a:avLst/>
          </a:prstGeom>
          <a:ln>
            <a:no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105" t="3726" r="3752" b="3922"/>
          <a:stretch/>
        </p:blipFill>
        <p:spPr>
          <a:xfrm>
            <a:off x="5893198" y="2429290"/>
            <a:ext cx="5887616" cy="417187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936" y="2429290"/>
            <a:ext cx="4759344" cy="2976149"/>
          </a:xfrm>
          <a:prstGeom prst="rect">
            <a:avLst/>
          </a:prstGeom>
        </p:spPr>
      </p:pic>
      <p:pic>
        <p:nvPicPr>
          <p:cNvPr id="7" name="Picture 6"/>
          <p:cNvPicPr/>
          <p:nvPr/>
        </p:nvPicPr>
        <p:blipFill>
          <a:blip r:embed="rId6">
            <a:extLst>
              <a:ext uri="{28A0092B-C50C-407E-A947-70E740481C1C}">
                <a14:useLocalDpi xmlns:a14="http://schemas.microsoft.com/office/drawing/2010/main" val="0"/>
              </a:ext>
            </a:extLst>
          </a:blip>
          <a:srcRect/>
          <a:stretch>
            <a:fillRect/>
          </a:stretch>
        </p:blipFill>
        <p:spPr bwMode="auto">
          <a:xfrm>
            <a:off x="213157" y="5853665"/>
            <a:ext cx="1699260" cy="785477"/>
          </a:xfrm>
          <a:prstGeom prst="rect">
            <a:avLst/>
          </a:prstGeom>
          <a:noFill/>
        </p:spPr>
      </p:pic>
    </p:spTree>
    <p:extLst>
      <p:ext uri="{BB962C8B-B14F-4D97-AF65-F5344CB8AC3E}">
        <p14:creationId xmlns:p14="http://schemas.microsoft.com/office/powerpoint/2010/main" val="2050471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74385"/>
            <a:ext cx="10515600" cy="2262282"/>
          </a:xfrm>
        </p:spPr>
        <p:txBody>
          <a:bodyPr/>
          <a:lstStyle/>
          <a:p>
            <a:pPr marL="0" indent="0" algn="ctr">
              <a:buNone/>
            </a:pPr>
            <a:r>
              <a:rPr lang="en-US" sz="4000" dirty="0">
                <a:latin typeface="NTPreCursivefk normal" charset="0"/>
                <a:ea typeface="NTPreCursivefk normal" charset="0"/>
                <a:cs typeface="NTPreCursivefk normal" charset="0"/>
              </a:rPr>
              <a:t>Melanie wanted to do something about that, so she started a club called Kids Save the Elephants and Rhinos.</a:t>
            </a:r>
          </a:p>
          <a:p>
            <a:pPr marL="0" indent="0" algn="ctr">
              <a:buNone/>
            </a:pPr>
            <a:r>
              <a:rPr lang="en-US" sz="4000" b="1" dirty="0">
                <a:latin typeface="NTPreCursivefk normal" charset="0"/>
                <a:ea typeface="NTPreCursivefk normal" charset="0"/>
                <a:cs typeface="NTPreCursivefk normal" charset="0"/>
              </a:rPr>
              <a:t>What do you think they did? </a:t>
            </a:r>
          </a:p>
          <a:p>
            <a:pPr marL="0" indent="0">
              <a:buNone/>
            </a:pPr>
            <a:endParaRPr lang="en-US" dirty="0"/>
          </a:p>
          <a:p>
            <a:pPr marL="0" indent="0">
              <a:buNone/>
            </a:pPr>
            <a:endParaRPr lang="en-US" dirty="0"/>
          </a:p>
          <a:p>
            <a:pPr marL="0" indent="0">
              <a:buNone/>
            </a:pPr>
            <a:endParaRPr lang="en-US" dirty="0"/>
          </a:p>
        </p:txBody>
      </p:sp>
      <p:sp>
        <p:nvSpPr>
          <p:cNvPr id="4" name="Rectangle 3"/>
          <p:cNvSpPr/>
          <p:nvPr/>
        </p:nvSpPr>
        <p:spPr>
          <a:xfrm>
            <a:off x="3048000" y="2690336"/>
            <a:ext cx="6096000" cy="646331"/>
          </a:xfrm>
          <a:prstGeom prst="rect">
            <a:avLst/>
          </a:prstGeom>
        </p:spPr>
        <p:txBody>
          <a:bodyPr>
            <a:spAutoFit/>
          </a:bodyPr>
          <a:lstStyle/>
          <a:p>
            <a:endParaRPr lang="en-US" dirty="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27" y="3013827"/>
            <a:ext cx="5943600" cy="33432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153" y="3013827"/>
            <a:ext cx="5024047" cy="3343275"/>
          </a:xfrm>
          <a:prstGeom prst="rect">
            <a:avLst/>
          </a:prstGeom>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10492740" y="148589"/>
            <a:ext cx="1699260" cy="785477"/>
          </a:xfrm>
          <a:prstGeom prst="rect">
            <a:avLst/>
          </a:prstGeom>
          <a:noFill/>
        </p:spPr>
      </p:pic>
    </p:spTree>
    <p:extLst>
      <p:ext uri="{BB962C8B-B14F-4D97-AF65-F5344CB8AC3E}">
        <p14:creationId xmlns:p14="http://schemas.microsoft.com/office/powerpoint/2010/main" val="1608652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1886" y="326570"/>
            <a:ext cx="10961914" cy="6222819"/>
          </a:xfrm>
        </p:spPr>
        <p:txBody>
          <a:bodyPr>
            <a:normAutofit/>
          </a:bodyPr>
          <a:lstStyle/>
          <a:p>
            <a:pPr marL="0" indent="0" algn="ctr">
              <a:buNone/>
            </a:pPr>
            <a:r>
              <a:rPr lang="en-US" sz="3600" dirty="0">
                <a:latin typeface="NTPreCursivefk normal" charset="0"/>
                <a:ea typeface="NTPreCursivefk normal" charset="0"/>
                <a:cs typeface="NTPreCursivefk normal" charset="0"/>
              </a:rPr>
              <a:t>Melanie and her friends got the address of the President of Korea. </a:t>
            </a:r>
          </a:p>
          <a:p>
            <a:pPr marL="0" indent="0" algn="ctr">
              <a:buNone/>
            </a:pPr>
            <a:r>
              <a:rPr lang="en-US" sz="3600" dirty="0">
                <a:latin typeface="NTPreCursivefk normal" charset="0"/>
                <a:ea typeface="NTPreCursivefk normal" charset="0"/>
                <a:cs typeface="NTPreCursivefk normal" charset="0"/>
              </a:rPr>
              <a:t>They all wrote him letters asking him to sign the promise not to buy tusks and horns.  Then Melanie wrote to newspapers and magazines and television stations. </a:t>
            </a:r>
          </a:p>
          <a:p>
            <a:pPr marL="0" indent="0" algn="ctr">
              <a:buNone/>
            </a:pPr>
            <a:endParaRPr lang="en-US" sz="3600" dirty="0">
              <a:latin typeface="NTPreCursivefk normal" charset="0"/>
              <a:ea typeface="NTPreCursivefk normal" charset="0"/>
              <a:cs typeface="NTPreCursivefk normal" charset="0"/>
            </a:endParaRPr>
          </a:p>
          <a:p>
            <a:pPr marL="0" indent="0" algn="ctr">
              <a:buNone/>
            </a:pPr>
            <a:endParaRPr lang="en-US" sz="3600" dirty="0">
              <a:latin typeface="NTPreCursivefk normal" charset="0"/>
              <a:ea typeface="NTPreCursivefk normal" charset="0"/>
              <a:cs typeface="NTPreCursivefk normal" charset="0"/>
            </a:endParaRPr>
          </a:p>
          <a:p>
            <a:pPr marL="0" indent="0" algn="ctr">
              <a:buNone/>
            </a:pPr>
            <a:endParaRPr lang="en-US" sz="3600" dirty="0">
              <a:latin typeface="NTPreCursivefk normal" charset="0"/>
              <a:ea typeface="NTPreCursivefk normal" charset="0"/>
              <a:cs typeface="NTPreCursivefk normal" charset="0"/>
            </a:endParaRPr>
          </a:p>
          <a:p>
            <a:pPr marL="0" indent="0" algn="ctr">
              <a:buNone/>
            </a:pPr>
            <a:r>
              <a:rPr lang="en-US" sz="3600" dirty="0">
                <a:latin typeface="NTPreCursivefk normal" charset="0"/>
                <a:ea typeface="NTPreCursivefk normal" charset="0"/>
                <a:cs typeface="NTPreCursivefk normal" charset="0"/>
              </a:rPr>
              <a:t>She asked children everywhere to send letters to the President of Korea about the elephants and rhinos that were dying.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0409" t="13348" r="11596" b="9785"/>
          <a:stretch/>
        </p:blipFill>
        <p:spPr>
          <a:xfrm>
            <a:off x="9341696" y="2175131"/>
            <a:ext cx="2407025" cy="203050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2872" b="17630"/>
          <a:stretch/>
        </p:blipFill>
        <p:spPr>
          <a:xfrm>
            <a:off x="472160" y="2170921"/>
            <a:ext cx="2190302" cy="2034716"/>
          </a:xfrm>
          <a:prstGeom prst="rect">
            <a:avLst/>
          </a:prstGeom>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253062" y="5911715"/>
            <a:ext cx="1699260" cy="785477"/>
          </a:xfrm>
          <a:prstGeom prst="rect">
            <a:avLst/>
          </a:prstGeom>
          <a:noFill/>
        </p:spPr>
      </p:pic>
    </p:spTree>
    <p:extLst>
      <p:ext uri="{BB962C8B-B14F-4D97-AF65-F5344CB8AC3E}">
        <p14:creationId xmlns:p14="http://schemas.microsoft.com/office/powerpoint/2010/main" val="1950179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750381"/>
          </a:xfrm>
          <a:prstGeom prst="rect">
            <a:avLst/>
          </a:prstGeom>
        </p:spPr>
      </p:pic>
      <p:sp>
        <p:nvSpPr>
          <p:cNvPr id="3" name="Content Placeholder 2"/>
          <p:cNvSpPr>
            <a:spLocks noGrp="1"/>
          </p:cNvSpPr>
          <p:nvPr>
            <p:ph idx="1"/>
          </p:nvPr>
        </p:nvSpPr>
        <p:spPr>
          <a:xfrm>
            <a:off x="670344" y="3475015"/>
            <a:ext cx="10994571" cy="2568388"/>
          </a:xfrm>
          <a:solidFill>
            <a:schemeClr val="accent1">
              <a:lumMod val="20000"/>
              <a:lumOff val="80000"/>
            </a:schemeClr>
          </a:solidFill>
        </p:spPr>
        <p:txBody>
          <a:bodyPr>
            <a:normAutofit/>
          </a:bodyPr>
          <a:lstStyle/>
          <a:p>
            <a:pPr marL="0" indent="0" algn="ctr">
              <a:buNone/>
            </a:pPr>
            <a:r>
              <a:rPr lang="en-US" sz="4400">
                <a:latin typeface="NTPreCursivefk normal" charset="0"/>
                <a:ea typeface="NTPreCursivefk normal" charset="0"/>
                <a:cs typeface="NTPreCursivefk normal" charset="0"/>
              </a:rPr>
              <a:t>Soon</a:t>
            </a:r>
            <a:r>
              <a:rPr lang="en-US" sz="4400" dirty="0">
                <a:latin typeface="NTPreCursivefk normal" charset="0"/>
                <a:ea typeface="NTPreCursivefk normal" charset="0"/>
                <a:cs typeface="NTPreCursivefk normal" charset="0"/>
              </a:rPr>
              <a:t>, thousands of letters were piling up in the President’s office in Korea. The biggest newspaper in Korea even printed a message from Melanie’s club on the front page!</a:t>
            </a:r>
          </a:p>
        </p:txBody>
      </p:sp>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10492740" y="148589"/>
            <a:ext cx="1699260" cy="785477"/>
          </a:xfrm>
          <a:prstGeom prst="rect">
            <a:avLst/>
          </a:prstGeom>
          <a:noFill/>
        </p:spPr>
      </p:pic>
    </p:spTree>
    <p:extLst>
      <p:ext uri="{BB962C8B-B14F-4D97-AF65-F5344CB8AC3E}">
        <p14:creationId xmlns:p14="http://schemas.microsoft.com/office/powerpoint/2010/main" val="17647468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553</Words>
  <Application>Microsoft Macintosh PowerPoint</Application>
  <PresentationFormat>Widescreen</PresentationFormat>
  <Paragraphs>70</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Calibri</vt:lpstr>
      <vt:lpstr>Calibri Light</vt:lpstr>
      <vt:lpstr>NTPreCursivefk normal</vt:lpstr>
      <vt:lpstr>Arial</vt:lpstr>
      <vt:lpstr>Office Theme</vt:lpstr>
      <vt:lpstr>PowerPoint Presentation</vt:lpstr>
      <vt:lpstr>Kids Save the Elephants and Rhinos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10</cp:revision>
  <dcterms:created xsi:type="dcterms:W3CDTF">2016-05-05T13:35:21Z</dcterms:created>
  <dcterms:modified xsi:type="dcterms:W3CDTF">2016-05-11T15:39:38Z</dcterms:modified>
</cp:coreProperties>
</file>