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65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E0766-A3B5-4898-B001-AC1D0113F90E}" type="datetimeFigureOut">
              <a:rPr lang="en-US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1B6D3-1546-4727-A5C6-CFF36EAD8D7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6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03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65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1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77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61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15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12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09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70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59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0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53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31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19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93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61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B6D3-1546-4727-A5C6-CFF36EAD8D71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8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81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1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3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47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1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5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0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6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20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7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41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CC31-37D0-0C4B-809D-766B1E1D918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A2D96-B400-C047-A2C7-DE7C33602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7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18110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b="1" dirty="0">
                <a:latin typeface="NTPreCursivefk normal" charset="0"/>
                <a:ea typeface="NTPreCursivefk normal" charset="0"/>
                <a:cs typeface="NTPreCursivefk normal" charset="0"/>
              </a:rPr>
              <a:t>Year 1: Autumn 2</a:t>
            </a:r>
          </a:p>
          <a:p>
            <a:r>
              <a:rPr lang="en-US" sz="1050" b="1" dirty="0">
                <a:latin typeface="NTPreCursivefk normal" charset="0"/>
                <a:ea typeface="NTPreCursivefk normal" charset="0"/>
                <a:cs typeface="NTPreCursivefk normal" charset="0"/>
              </a:rPr>
              <a:t>Leadership and Teamwork, Fairness, Service  </a:t>
            </a:r>
          </a:p>
          <a:p>
            <a:r>
              <a:rPr lang="en-US" sz="1800" b="1" dirty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751186"/>
            <a:ext cx="8242083" cy="58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74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34" y="297125"/>
            <a:ext cx="2717800" cy="1244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" y="5692140"/>
            <a:ext cx="11132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NTPreCursivefk normal" charset="0"/>
                <a:ea typeface="NTPreCursivefk normal" charset="0"/>
                <a:cs typeface="NTPreCursivefk normal" charset="0"/>
              </a:rPr>
              <a:t>Is it fair to give one pupil 5/10 on a test and another pupil full marks? 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74" y="740410"/>
            <a:ext cx="7223760" cy="48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9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34" y="274265"/>
            <a:ext cx="2717800" cy="1244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5840" y="5666155"/>
            <a:ext cx="10195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9700" algn="l"/>
                <a:tab pos="457200" algn="l"/>
              </a:tabLst>
            </a:pPr>
            <a:r>
              <a:rPr lang="en-US" sz="4000" i="1" dirty="0">
                <a:solidFill>
                  <a:srgbClr val="000000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Is it fair to </a:t>
            </a:r>
            <a:r>
              <a:rPr lang="en-US" sz="4000" i="1">
                <a:solidFill>
                  <a:srgbClr val="000000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snatch something back </a:t>
            </a:r>
            <a:r>
              <a:rPr lang="en-US" sz="4000" i="1" dirty="0">
                <a:solidFill>
                  <a:srgbClr val="000000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if you had </a:t>
            </a:r>
            <a:r>
              <a:rPr lang="en-US" sz="4000" i="1">
                <a:solidFill>
                  <a:srgbClr val="000000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it first?</a:t>
            </a:r>
            <a:endParaRPr lang="en-US" sz="3200" dirty="0"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>
              <a:spcAft>
                <a:spcPts val="0"/>
              </a:spcAft>
              <a:tabLst>
                <a:tab pos="139700" algn="l"/>
                <a:tab pos="457200" algn="l"/>
              </a:tabLst>
            </a:pPr>
            <a:r>
              <a:rPr lang="en-US" sz="4000" i="1" dirty="0">
                <a:solidFill>
                  <a:srgbClr val="000000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 </a:t>
            </a:r>
            <a:endParaRPr lang="en-US" sz="3200" dirty="0"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610" y="297125"/>
            <a:ext cx="5504180" cy="526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32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34" y="297125"/>
            <a:ext cx="2717800" cy="1244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911" y="5771902"/>
            <a:ext cx="1344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139700" algn="l"/>
                <a:tab pos="457200" algn="l"/>
              </a:tabLst>
            </a:pPr>
            <a:r>
              <a:rPr lang="en-US" sz="3600" i="1" dirty="0">
                <a:solidFill>
                  <a:srgbClr val="000000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Is it fair for your mum to ask you to do a job but not ask your brother? </a:t>
            </a:r>
            <a:endParaRPr lang="en-US" sz="2800" dirty="0"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44" y="1056128"/>
            <a:ext cx="7077626" cy="471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1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34" y="297125"/>
            <a:ext cx="2717800" cy="12447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80087" y="5941814"/>
            <a:ext cx="85334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What if your brother is not feeling very well?</a:t>
            </a:r>
            <a:r>
              <a:rPr lang="en-US" sz="4000" dirty="0"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40" y="1073838"/>
            <a:ext cx="6040120" cy="46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6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34" y="297125"/>
            <a:ext cx="2717800" cy="1244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3718" y="5722690"/>
            <a:ext cx="9509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  <a:tabLst>
                <a:tab pos="139700" algn="l"/>
                <a:tab pos="457200" algn="l"/>
              </a:tabLst>
            </a:pPr>
            <a:r>
              <a:rPr lang="en-US" sz="4000" i="1" dirty="0">
                <a:solidFill>
                  <a:srgbClr val="000000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Is it fair to let boys go to football club but not girls? </a:t>
            </a:r>
            <a:endParaRPr lang="en-US" sz="4000" dirty="0"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1673414"/>
            <a:ext cx="6983730" cy="39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330" y="5104745"/>
            <a:ext cx="116814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139700" algn="l"/>
                <a:tab pos="457200" algn="l"/>
              </a:tabLst>
            </a:pPr>
            <a:r>
              <a:rPr lang="en-US" sz="4000" i="1" dirty="0">
                <a:solidFill>
                  <a:srgbClr val="000000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Is it fair for the driver to tell a passenger to give up their seat for his friend? </a:t>
            </a:r>
            <a:endParaRPr lang="en-US" sz="4000" dirty="0"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>
              <a:spcAft>
                <a:spcPts val="0"/>
              </a:spcAft>
              <a:tabLst>
                <a:tab pos="139700" algn="l"/>
                <a:tab pos="457200" algn="l"/>
              </a:tabLst>
            </a:pPr>
            <a:r>
              <a:rPr lang="en-US" i="1" dirty="0">
                <a:solidFill>
                  <a:srgbClr val="000000"/>
                </a:solidFill>
                <a:effectLst/>
                <a:latin typeface="ClarendonTextPro" charset="0"/>
                <a:ea typeface="Calibri" charset="0"/>
                <a:cs typeface="ClarendonTextPro" charset="0"/>
              </a:rPr>
              <a:t> </a:t>
            </a:r>
            <a:endParaRPr lang="en-US" sz="14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32" y="297125"/>
            <a:ext cx="7719202" cy="4799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34" y="297125"/>
            <a:ext cx="2717800" cy="12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4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74567" y="5621774"/>
            <a:ext cx="82963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139700" algn="l"/>
                <a:tab pos="457200" algn="l"/>
              </a:tabLst>
            </a:pPr>
            <a:r>
              <a:rPr lang="en-US" sz="4400" dirty="0">
                <a:solidFill>
                  <a:srgbClr val="000000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What if his friend had a walking stick? </a:t>
            </a:r>
            <a:endParaRPr lang="en-US" sz="3600" dirty="0"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90" y="0"/>
            <a:ext cx="7874000" cy="5245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34" y="297125"/>
            <a:ext cx="2717800" cy="12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0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57562"/>
            <a:ext cx="121043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i="1" dirty="0">
                <a:solidFill>
                  <a:srgbClr val="000000"/>
                </a:solidFill>
                <a:effectLst/>
                <a:latin typeface="NTPreCursivefk normal" charset="0"/>
                <a:ea typeface="NTPreCursivefk normal" charset="0"/>
                <a:cs typeface="NTPreCursivefk normal" charset="0"/>
              </a:rPr>
              <a:t>Is it fair for children to ride on the bus for free when adults have to pay?</a:t>
            </a:r>
            <a:endParaRPr lang="en-US" sz="4000" dirty="0">
              <a:effectLst/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Calibri" charset="0"/>
                <a:ea typeface="MS Minngs" charset="0"/>
                <a:cs typeface="Times New Roman" charset="0"/>
              </a:rPr>
              <a:t> </a:t>
            </a:r>
            <a:endParaRPr lang="en-US" sz="1600" dirty="0">
              <a:effectLst/>
              <a:latin typeface="Cambria" charset="0"/>
              <a:ea typeface="MS Minngs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653687"/>
            <a:ext cx="6400652" cy="4272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34" y="297125"/>
            <a:ext cx="2717800" cy="12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3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79" y="237172"/>
            <a:ext cx="2056130" cy="9201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86472" y="1694330"/>
            <a:ext cx="87399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u="sng" dirty="0">
                <a:latin typeface="NTPreCursivefk normal" charset="0"/>
                <a:ea typeface="NTPreCursivefk normal" charset="0"/>
                <a:cs typeface="NTPreCursivefk normal" charset="0"/>
              </a:rPr>
              <a:t>Fantastic </a:t>
            </a:r>
            <a:r>
              <a:rPr lang="en-US" sz="8000" u="sng" dirty="0" err="1">
                <a:latin typeface="NTPreCursivefk normal" charset="0"/>
                <a:ea typeface="NTPreCursivefk normal" charset="0"/>
                <a:cs typeface="NTPreCursivefk normal" charset="0"/>
              </a:rPr>
              <a:t>Mr</a:t>
            </a:r>
            <a:r>
              <a:rPr lang="en-US" sz="8000" u="sng" dirty="0">
                <a:latin typeface="NTPreCursivefk normal" charset="0"/>
                <a:ea typeface="NTPreCursivefk normal" charset="0"/>
                <a:cs typeface="NTPreCursivefk normal" charset="0"/>
              </a:rPr>
              <a:t> Fox- Summary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6" y="2770094"/>
            <a:ext cx="2086119" cy="34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04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9553"/>
            <a:ext cx="12338235" cy="5618303"/>
          </a:xfrm>
        </p:spPr>
      </p:pic>
      <p:sp>
        <p:nvSpPr>
          <p:cNvPr id="5" name="TextBox 4"/>
          <p:cNvSpPr txBox="1"/>
          <p:nvPr/>
        </p:nvSpPr>
        <p:spPr>
          <a:xfrm>
            <a:off x="793376" y="1021976"/>
            <a:ext cx="6306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NTPreCursivefk normal" charset="0"/>
                <a:ea typeface="NTPreCursivefk normal" charset="0"/>
                <a:cs typeface="NTPreCursivefk normal" charset="0"/>
              </a:rPr>
              <a:t>Mr</a:t>
            </a:r>
            <a:r>
              <a:rPr lang="en-US" sz="5400" dirty="0">
                <a:latin typeface="NTPreCursivefk normal" charset="0"/>
                <a:ea typeface="NTPreCursivefk normal" charset="0"/>
                <a:cs typeface="NTPreCursivefk normal" charset="0"/>
              </a:rPr>
              <a:t> Fox and his family need to eat. 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79" y="23717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762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5" y="-14377"/>
            <a:ext cx="9213103" cy="4739008"/>
          </a:xfrm>
        </p:spPr>
      </p:pic>
      <p:sp>
        <p:nvSpPr>
          <p:cNvPr id="5" name="TextBox 4"/>
          <p:cNvSpPr txBox="1"/>
          <p:nvPr/>
        </p:nvSpPr>
        <p:spPr>
          <a:xfrm>
            <a:off x="883920" y="4435743"/>
            <a:ext cx="1079798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latin typeface="NTPreCursivefk normal" charset="0"/>
                <a:ea typeface="NTPreCursivefk normal" charset="0"/>
                <a:cs typeface="NTPreCursivefk normal" charset="0"/>
              </a:rPr>
              <a:t>Boggis</a:t>
            </a:r>
            <a:r>
              <a:rPr lang="en-US" sz="3600" dirty="0">
                <a:latin typeface="NTPreCursivefk normal" charset="0"/>
                <a:ea typeface="NTPreCursivefk normal" charset="0"/>
                <a:cs typeface="NTPreCursivefk normal" charset="0"/>
              </a:rPr>
              <a:t>, Bunce and Bean are farmers. They each make their living keeping chickens, turkeys and geese, and by growing apples to make into cider. </a:t>
            </a:r>
            <a:r>
              <a:rPr lang="en-US" sz="3600" dirty="0" err="1">
                <a:latin typeface="NTPreCursivefk normal" charset="0"/>
                <a:ea typeface="NTPreCursivefk normal" charset="0"/>
                <a:cs typeface="NTPreCursivefk normal" charset="0"/>
              </a:rPr>
              <a:t>Boggis</a:t>
            </a:r>
            <a:r>
              <a:rPr lang="en-US" sz="3600" dirty="0">
                <a:latin typeface="NTPreCursivefk normal" charset="0"/>
                <a:ea typeface="NTPreCursivefk normal" charset="0"/>
                <a:cs typeface="NTPreCursivefk normal" charset="0"/>
              </a:rPr>
              <a:t>, Bunce and Bean are the meanest and nastiest farmers around! 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79" y="23717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9022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51" y="237172"/>
            <a:ext cx="7229930" cy="480819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18296" y="5145461"/>
            <a:ext cx="10515600" cy="1712539"/>
          </a:xfrm>
        </p:spPr>
        <p:txBody>
          <a:bodyPr>
            <a:normAutofit fontScale="925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NTPreCursivefk normal" charset="0"/>
                <a:ea typeface="NTPreCursivefk normal" charset="0"/>
                <a:cs typeface="NTPreCursivefk normal" charset="0"/>
              </a:rPr>
              <a:t>When </a:t>
            </a:r>
            <a:r>
              <a:rPr lang="en-US" sz="4400" dirty="0" err="1">
                <a:latin typeface="NTPreCursivefk normal" charset="0"/>
                <a:ea typeface="NTPreCursivefk normal" charset="0"/>
                <a:cs typeface="NTPreCursivefk normal" charset="0"/>
              </a:rPr>
              <a:t>Mr</a:t>
            </a:r>
            <a:r>
              <a:rPr lang="en-US" sz="4400" dirty="0">
                <a:latin typeface="NTPreCursivefk normal" charset="0"/>
                <a:ea typeface="NTPreCursivefk normal" charset="0"/>
                <a:cs typeface="NTPreCursivefk normal" charset="0"/>
              </a:rPr>
              <a:t> Fox’s family get hungry, he creeps out in the middle of the  night and into the farmers’ storehouses… 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79" y="23717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698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20" y="363862"/>
            <a:ext cx="6601759" cy="4413747"/>
          </a:xfrm>
        </p:spPr>
      </p:pic>
      <p:sp>
        <p:nvSpPr>
          <p:cNvPr id="5" name="TextBox 4"/>
          <p:cNvSpPr txBox="1"/>
          <p:nvPr/>
        </p:nvSpPr>
        <p:spPr>
          <a:xfrm>
            <a:off x="497541" y="5069541"/>
            <a:ext cx="113493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NTPreCursivefk normal" charset="0"/>
                <a:ea typeface="NTPreCursivefk normal" charset="0"/>
                <a:cs typeface="NTPreCursivefk normal" charset="0"/>
              </a:rPr>
              <a:t>…and fills his bag with chickens to take back for his children’s dinner! 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79" y="23717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187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6" y="231260"/>
            <a:ext cx="5988424" cy="4332534"/>
          </a:xfrm>
        </p:spPr>
      </p:pic>
      <p:sp>
        <p:nvSpPr>
          <p:cNvPr id="5" name="TextBox 4"/>
          <p:cNvSpPr txBox="1"/>
          <p:nvPr/>
        </p:nvSpPr>
        <p:spPr>
          <a:xfrm>
            <a:off x="147918" y="4563794"/>
            <a:ext cx="12044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NTPreCursivefk normal" charset="0"/>
                <a:ea typeface="NTPreCursivefk normal" charset="0"/>
                <a:cs typeface="NTPreCursivefk normal" charset="0"/>
              </a:rPr>
              <a:t>Nasty </a:t>
            </a:r>
            <a:r>
              <a:rPr lang="en-US" sz="4000" dirty="0" err="1">
                <a:latin typeface="NTPreCursivefk normal" charset="0"/>
                <a:ea typeface="NTPreCursivefk normal" charset="0"/>
                <a:cs typeface="NTPreCursivefk normal" charset="0"/>
              </a:rPr>
              <a:t>Boggis</a:t>
            </a:r>
            <a:r>
              <a:rPr lang="en-US" sz="4000" dirty="0">
                <a:latin typeface="NTPreCursivefk normal" charset="0"/>
                <a:ea typeface="NTPreCursivefk normal" charset="0"/>
                <a:cs typeface="NTPreCursivefk normal" charset="0"/>
              </a:rPr>
              <a:t>, </a:t>
            </a:r>
            <a:r>
              <a:rPr lang="en-US" sz="4000" dirty="0" err="1">
                <a:latin typeface="NTPreCursivefk normal" charset="0"/>
                <a:ea typeface="NTPreCursivefk normal" charset="0"/>
                <a:cs typeface="NTPreCursivefk normal" charset="0"/>
              </a:rPr>
              <a:t>Bunce</a:t>
            </a:r>
            <a:r>
              <a:rPr lang="en-US" sz="4000" dirty="0">
                <a:latin typeface="NTPreCursivefk normal" charset="0"/>
                <a:ea typeface="NTPreCursivefk normal" charset="0"/>
                <a:cs typeface="NTPreCursivefk normal" charset="0"/>
              </a:rPr>
              <a:t> and Bean destroyed </a:t>
            </a:r>
            <a:r>
              <a:rPr lang="en-US" sz="4000" dirty="0" err="1">
                <a:latin typeface="NTPreCursivefk normal" charset="0"/>
                <a:ea typeface="NTPreCursivefk normal" charset="0"/>
                <a:cs typeface="NTPreCursivefk normal" charset="0"/>
              </a:rPr>
              <a:t>Mr</a:t>
            </a:r>
            <a:r>
              <a:rPr lang="en-US" sz="4000" dirty="0">
                <a:latin typeface="NTPreCursivefk normal" charset="0"/>
                <a:ea typeface="NTPreCursivefk normal" charset="0"/>
                <a:cs typeface="NTPreCursivefk normal" charset="0"/>
              </a:rPr>
              <a:t> Fox’s home. They wanted to kill </a:t>
            </a:r>
            <a:r>
              <a:rPr lang="en-US" sz="4000" dirty="0" err="1">
                <a:latin typeface="NTPreCursivefk normal" charset="0"/>
                <a:ea typeface="NTPreCursivefk normal" charset="0"/>
                <a:cs typeface="NTPreCursivefk normal" charset="0"/>
              </a:rPr>
              <a:t>Mr</a:t>
            </a:r>
            <a:r>
              <a:rPr lang="en-US" sz="4000" dirty="0">
                <a:latin typeface="NTPreCursivefk normal" charset="0"/>
                <a:ea typeface="NTPreCursivefk normal" charset="0"/>
                <a:cs typeface="NTPreCursivefk normal" charset="0"/>
              </a:rPr>
              <a:t> Fox and his family and became obsessed with finding ways to catch him. 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79" y="23717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444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8" y="540916"/>
            <a:ext cx="4515596" cy="5615249"/>
          </a:xfrm>
        </p:spPr>
      </p:pic>
      <p:sp>
        <p:nvSpPr>
          <p:cNvPr id="5" name="TextBox 4"/>
          <p:cNvSpPr txBox="1"/>
          <p:nvPr/>
        </p:nvSpPr>
        <p:spPr>
          <a:xfrm>
            <a:off x="5472952" y="2299448"/>
            <a:ext cx="62797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NTPreCursivefk normal" charset="0"/>
                <a:ea typeface="NTPreCursivefk normal" charset="0"/>
                <a:cs typeface="NTPreCursivefk normal" charset="0"/>
              </a:rPr>
              <a:t>But Fantastic </a:t>
            </a:r>
            <a:r>
              <a:rPr lang="en-US" sz="4400" dirty="0" err="1">
                <a:latin typeface="NTPreCursivefk normal" charset="0"/>
                <a:ea typeface="NTPreCursivefk normal" charset="0"/>
                <a:cs typeface="NTPreCursivefk normal" charset="0"/>
              </a:rPr>
              <a:t>Mr</a:t>
            </a:r>
            <a:r>
              <a:rPr lang="en-US" sz="4400" dirty="0">
                <a:latin typeface="NTPreCursivefk normal" charset="0"/>
                <a:ea typeface="NTPreCursivefk normal" charset="0"/>
                <a:cs typeface="NTPreCursivefk normal" charset="0"/>
              </a:rPr>
              <a:t> Fox was too smart for them and he carried on feasting on their food!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34" y="297125"/>
            <a:ext cx="2717800" cy="12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10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54529"/>
            <a:ext cx="10439400" cy="4222433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latin typeface="NTPreCursivefk normal" charset="0"/>
                <a:ea typeface="NTPreCursivefk normal" charset="0"/>
                <a:cs typeface="NTPreCursivefk normal" charset="0"/>
              </a:rPr>
              <a:t>“It is fair …because…”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latin typeface="NTPreCursivefk normal" charset="0"/>
                <a:ea typeface="NTPreCursivefk normal" charset="0"/>
                <a:cs typeface="NTPreCursivefk normal" charset="0"/>
              </a:rPr>
              <a:t>“It is not fair…because…”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34" y="297125"/>
            <a:ext cx="2717800" cy="12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6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303</Words>
  <Application>Microsoft Macintosh PowerPoint</Application>
  <PresentationFormat>Widescreen</PresentationFormat>
  <Paragraphs>41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Calibri Light</vt:lpstr>
      <vt:lpstr>Cambria</vt:lpstr>
      <vt:lpstr>ClarendonTextPro</vt:lpstr>
      <vt:lpstr>MS Minngs</vt:lpstr>
      <vt:lpstr>NTPreCursivefk normal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2016-04-27T11:28:54Z</dcterms:created>
  <dcterms:modified xsi:type="dcterms:W3CDTF">2016-05-11T15:30:51Z</dcterms:modified>
</cp:coreProperties>
</file>