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05C"/>
    <a:srgbClr val="B9396C"/>
    <a:srgbClr val="A3F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95833"/>
  </p:normalViewPr>
  <p:slideViewPr>
    <p:cSldViewPr snapToGrid="0">
      <p:cViewPr varScale="1">
        <p:scale>
          <a:sx n="96" d="100"/>
          <a:sy n="96" d="100"/>
        </p:scale>
        <p:origin x="17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CE758-A774-4D44-98A3-6532A674463F}" type="datetimeFigureOut">
              <a:rPr lang="en-US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AB338-E6F7-414F-9837-C6D05B6769D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5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52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56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16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33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67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88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27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9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26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69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1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0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12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79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1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10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338-E6F7-414F-9837-C6D05B6769DE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8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35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597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39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5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17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40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480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04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93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41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25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A3B68-5DA1-46AB-B84A-87F0021A5517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06B68-EC71-4B09-8FB1-4D2292B40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99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29540" y="2104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Year 1: Spring 2</a:t>
            </a:r>
          </a:p>
          <a:p>
            <a:r>
              <a:rPr lang="en-US" sz="1200" b="1" dirty="0">
                <a:latin typeface="NTPreCursivefk normal" charset="0"/>
                <a:ea typeface="NTPreCursivefk normal" charset="0"/>
                <a:cs typeface="NTPreCursivefk normal" charset="0"/>
              </a:rPr>
              <a:t>Creativity, Honesty, </a:t>
            </a:r>
            <a:r>
              <a:rPr lang="en-US" sz="1200" b="1" dirty="0" err="1">
                <a:latin typeface="NTPreCursivefk normal" charset="0"/>
                <a:ea typeface="NTPreCursivefk normal" charset="0"/>
                <a:cs typeface="NTPreCursivefk normal" charset="0"/>
              </a:rPr>
              <a:t>Humour</a:t>
            </a:r>
            <a:r>
              <a:rPr lang="en-US" sz="1200" b="1" dirty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541327"/>
            <a:ext cx="8359007" cy="59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98942" cy="6883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8259" y="1284829"/>
            <a:ext cx="55286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NTPreCursivefk normal" charset="0"/>
                <a:ea typeface="NTPreCursivefk normal" charset="0"/>
                <a:cs typeface="NTPreCursivefk normal" charset="0"/>
              </a:rPr>
              <a:t>George was very ashamed.</a:t>
            </a:r>
          </a:p>
          <a:p>
            <a:endParaRPr lang="en-GB" sz="44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4400" dirty="0">
                <a:latin typeface="NTPreCursivefk normal" charset="0"/>
                <a:ea typeface="NTPreCursivefk normal" charset="0"/>
                <a:cs typeface="NTPreCursivefk normal" charset="0"/>
              </a:rPr>
              <a:t>He hid the cherry stones and stalks in a hole at the base of the tree, and ran back inside.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242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5"/>
          <a:stretch/>
        </p:blipFill>
        <p:spPr>
          <a:xfrm>
            <a:off x="615518" y="123522"/>
            <a:ext cx="11206854" cy="6402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5652" y="1607028"/>
            <a:ext cx="4092883" cy="38625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solidFill>
                  <a:srgbClr val="E6105C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But the hole was the home of a squirrel.</a:t>
            </a:r>
          </a:p>
          <a:p>
            <a:pPr algn="ctr"/>
            <a:endParaRPr lang="en-GB" sz="3500" dirty="0">
              <a:solidFill>
                <a:srgbClr val="E6105C"/>
              </a:solidFill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algn="ctr"/>
            <a:r>
              <a:rPr lang="en-GB" sz="3500" dirty="0">
                <a:solidFill>
                  <a:srgbClr val="E6105C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When it found all the stones, the squirrel threw them out all over the grass!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79798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42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9230" b="8126"/>
          <a:stretch/>
        </p:blipFill>
        <p:spPr>
          <a:xfrm>
            <a:off x="6504000" y="0"/>
            <a:ext cx="5688000" cy="687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45" y="1519311"/>
            <a:ext cx="61616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That evening, George’s father went into the garden to water the cherry tree.</a:t>
            </a:r>
          </a:p>
          <a:p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He noticed the cherry stones scattered on the ground. 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5" y="59397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1443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5603" y="690688"/>
            <a:ext cx="50784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George’s father called immediately to his son.</a:t>
            </a:r>
          </a:p>
          <a:p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“George, do you know anything about the cherries being eaten from my tree?”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41" y="4556383"/>
            <a:ext cx="1935480" cy="1935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726" y="435045"/>
            <a:ext cx="4035499" cy="588975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459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7528" b="7296"/>
          <a:stretch/>
        </p:blipFill>
        <p:spPr>
          <a:xfrm>
            <a:off x="6324000" y="0"/>
            <a:ext cx="5868000" cy="691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10" y="36706"/>
            <a:ext cx="632400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George felt terrible.</a:t>
            </a:r>
          </a:p>
          <a:p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But he found that after seeing his father’s face, he had to tell the truth.</a:t>
            </a:r>
          </a:p>
          <a:p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“I can’t tell a lie! I ate all of your cherries. I’m so sorry,” he sobbed.</a:t>
            </a:r>
          </a:p>
          <a:p>
            <a:endParaRPr lang="en-GB" sz="3500" dirty="0">
              <a:latin typeface="Berlin Sans FB" panose="020E06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85" y="5028643"/>
            <a:ext cx="1744255" cy="174283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9" y="5900058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9394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55" y="0"/>
            <a:ext cx="674504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9324"/>
            <a:ext cx="5446955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But to George’s surprise, his father smiled.</a:t>
            </a:r>
          </a:p>
          <a:p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“You telling the truth means far more to me than some cherries,” he explained</a:t>
            </a:r>
            <a:r>
              <a:rPr lang="en-GB" sz="35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.</a:t>
            </a:r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Instead of being angry, he gave George a big hug.</a:t>
            </a:r>
          </a:p>
          <a:p>
            <a:endParaRPr lang="en-GB" sz="3500" dirty="0">
              <a:latin typeface="Berlin Sans FB" panose="020E0602020502020306" pitchFamily="34" charset="0"/>
            </a:endParaRPr>
          </a:p>
          <a:p>
            <a:endParaRPr lang="en-GB" sz="3500" dirty="0">
              <a:latin typeface="Berlin Sans FB" panose="020E0602020502020306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8" y="5966293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249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66"/>
            <a:ext cx="12192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4423" y="3036045"/>
            <a:ext cx="7688687" cy="1569660"/>
          </a:xfrm>
          <a:prstGeom prst="rect">
            <a:avLst/>
          </a:prstGeom>
          <a:solidFill>
            <a:srgbClr val="A3F3A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E6105C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George Washington and the </a:t>
            </a:r>
            <a:r>
              <a:rPr lang="en-GB" sz="4800" b="1">
                <a:solidFill>
                  <a:srgbClr val="E6105C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Cherry Tree - Activity</a:t>
            </a:r>
            <a:endParaRPr lang="en-GB" sz="4800" b="1" dirty="0">
              <a:solidFill>
                <a:srgbClr val="E6105C"/>
              </a:solidFill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110" y="-182716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293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6496230" y="1175774"/>
            <a:ext cx="5512157" cy="4520485"/>
          </a:xfrm>
          <a:prstGeom prst="wedgeEllipseCallout">
            <a:avLst>
              <a:gd name="adj1" fmla="val -83781"/>
              <a:gd name="adj2" fmla="val 2388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“George, do you know anything about the cherries being eaten from my tree?”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75" y="3009483"/>
            <a:ext cx="3588425" cy="331628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9993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0260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7528" b="7296"/>
          <a:stretch/>
        </p:blipFill>
        <p:spPr>
          <a:xfrm>
            <a:off x="0" y="0"/>
            <a:ext cx="5868000" cy="69120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546242" y="399244"/>
            <a:ext cx="5241701" cy="4005329"/>
          </a:xfrm>
          <a:prstGeom prst="wedgeEllipseCallout">
            <a:avLst>
              <a:gd name="adj1" fmla="val -68237"/>
              <a:gd name="adj2" fmla="val 3603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9993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3246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5045" cy="6858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614515" y="1263996"/>
            <a:ext cx="5241701" cy="4005329"/>
          </a:xfrm>
          <a:prstGeom prst="wedgeEllipseCallout">
            <a:avLst>
              <a:gd name="adj1" fmla="val -93490"/>
              <a:gd name="adj2" fmla="val -300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9993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25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66"/>
            <a:ext cx="12192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4423" y="3036045"/>
            <a:ext cx="7688687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E6105C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George Washington and the Cherry Tree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608" y="0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7771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-227"/>
          <a:stretch/>
        </p:blipFill>
        <p:spPr>
          <a:xfrm>
            <a:off x="0" y="-1062000"/>
            <a:ext cx="12192000" cy="79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813" y="1346559"/>
            <a:ext cx="11662117" cy="27853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solidFill>
                  <a:srgbClr val="E6105C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When George Washington was a little boy, he lived in a house with a large garden.</a:t>
            </a:r>
          </a:p>
          <a:p>
            <a:pPr algn="ctr"/>
            <a:endParaRPr lang="en-GB" sz="3500" dirty="0">
              <a:solidFill>
                <a:srgbClr val="E6105C"/>
              </a:solidFill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algn="ctr"/>
            <a:r>
              <a:rPr lang="en-GB" sz="3500" dirty="0">
                <a:solidFill>
                  <a:srgbClr val="E6105C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The garden was his father’s pride and joy. </a:t>
            </a:r>
          </a:p>
          <a:p>
            <a:pPr algn="ctr"/>
            <a:r>
              <a:rPr lang="en-GB" sz="3500" dirty="0">
                <a:solidFill>
                  <a:srgbClr val="E6105C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It was filled with all kinds of plants and fruit trees.</a:t>
            </a: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670" y="-419923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5257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"/>
            <a:ext cx="12192000" cy="6858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314" y="2006809"/>
            <a:ext cx="57536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George’s father had a favourite tree.</a:t>
            </a:r>
          </a:p>
          <a:p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It was the cherry tree. He had cared for it since it was a tiny sapling.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33" y="160464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3515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7538" y="330267"/>
            <a:ext cx="9636369" cy="1708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This year, the tree had some blossom. It might even grow some cherries! George’s father thought about all the cherry pies he could make.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016" y="1584457"/>
            <a:ext cx="496589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endParaRPr lang="en-GB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2523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8662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9006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1747404" y="1535989"/>
            <a:ext cx="9333709" cy="27853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One day, George was playing in the garden.</a:t>
            </a:r>
          </a:p>
          <a:p>
            <a:pPr algn="ctr"/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algn="ctr"/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He noticed the tree had lost lots of its blossom.</a:t>
            </a:r>
          </a:p>
          <a:p>
            <a:pPr algn="ctr"/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algn="ctr"/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To his surprise, there were cherries there instead!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83" y="228850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6092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8005" y="1151453"/>
            <a:ext cx="4270565" cy="45550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4400" dirty="0">
              <a:solidFill>
                <a:srgbClr val="E6105C"/>
              </a:solidFill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algn="ctr"/>
            <a:r>
              <a:rPr lang="en-GB" sz="4400" dirty="0">
                <a:solidFill>
                  <a:srgbClr val="E6105C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George pulled himself up into the tree to get a better look.</a:t>
            </a:r>
          </a:p>
          <a:p>
            <a:endParaRPr lang="en-GB" sz="35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endParaRPr lang="en-GB" sz="35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5928258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120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57" y="3358"/>
            <a:ext cx="9125243" cy="6854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97281"/>
            <a:ext cx="30667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He thought he should try one of the fruits.</a:t>
            </a:r>
          </a:p>
          <a:p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It was delicious!</a:t>
            </a:r>
          </a:p>
          <a:p>
            <a:endParaRPr lang="en-GB" sz="35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3500" dirty="0">
                <a:latin typeface="NTPreCursivefk normal" charset="0"/>
                <a:ea typeface="NTPreCursivefk normal" charset="0"/>
                <a:cs typeface="NTPreCursivefk normal" charset="0"/>
              </a:rPr>
              <a:t>He couldn’t wait to tell his father.</a:t>
            </a: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679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60" y="1383362"/>
            <a:ext cx="7079273" cy="5474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753" y="816945"/>
            <a:ext cx="78075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NTPreCursivefk normal" charset="0"/>
                <a:ea typeface="NTPreCursivefk normal" charset="0"/>
                <a:cs typeface="NTPreCursivefk normal" charset="0"/>
              </a:rPr>
              <a:t>But before he knew it… </a:t>
            </a:r>
          </a:p>
          <a:p>
            <a:endParaRPr lang="en-GB" sz="44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4400" dirty="0">
                <a:latin typeface="NTPreCursivefk normal" charset="0"/>
                <a:ea typeface="NTPreCursivefk normal" charset="0"/>
                <a:cs typeface="NTPreCursivefk normal" charset="0"/>
              </a:rPr>
              <a:t>George had eaten all of the cherries!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4149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414</Words>
  <Application>Microsoft Macintosh PowerPoint</Application>
  <PresentationFormat>Widescreen</PresentationFormat>
  <Paragraphs>70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Berlin Sans FB</vt:lpstr>
      <vt:lpstr>Calibri</vt:lpstr>
      <vt:lpstr>Calibri Light</vt:lpstr>
      <vt:lpstr>NTPreCursivefk normal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intern2 flb</dc:creator>
  <cp:lastModifiedBy>Microsoft Office User</cp:lastModifiedBy>
  <cp:revision>33</cp:revision>
  <dcterms:created xsi:type="dcterms:W3CDTF">2016-02-02T11:10:31Z</dcterms:created>
  <dcterms:modified xsi:type="dcterms:W3CDTF">2016-05-11T15:43:57Z</dcterms:modified>
</cp:coreProperties>
</file>