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0" r:id="rId2"/>
    <p:sldId id="256" r:id="rId3"/>
    <p:sldId id="257" r:id="rId4"/>
    <p:sldId id="258" r:id="rId5"/>
    <p:sldId id="269" r:id="rId6"/>
    <p:sldId id="259" r:id="rId7"/>
    <p:sldId id="260" r:id="rId8"/>
    <p:sldId id="261" r:id="rId9"/>
    <p:sldId id="262" r:id="rId10"/>
    <p:sldId id="263" r:id="rId11"/>
    <p:sldId id="264" r:id="rId12"/>
    <p:sldId id="265" r:id="rId13"/>
    <p:sldId id="268" r:id="rId14"/>
    <p:sldId id="282"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5833"/>
  </p:normalViewPr>
  <p:slideViewPr>
    <p:cSldViewPr snapToGrid="0" snapToObjects="1">
      <p:cViewPr varScale="1">
        <p:scale>
          <a:sx n="95" d="100"/>
          <a:sy n="95" d="100"/>
        </p:scale>
        <p:origin x="200"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27AA6-2BF6-E845-950D-24189D29DA8A}" type="datetimeFigureOut">
              <a:rPr lang="en-US" smtClean="0"/>
              <a:t>5/11/16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9180D-ED8D-D548-8C7F-BEE22DD121E6}" type="slidenum">
              <a:rPr lang="en-US" smtClean="0"/>
              <a:t>‹#›</a:t>
            </a:fld>
            <a:endParaRPr lang="en-US"/>
          </a:p>
        </p:txBody>
      </p:sp>
    </p:spTree>
    <p:extLst>
      <p:ext uri="{BB962C8B-B14F-4D97-AF65-F5344CB8AC3E}">
        <p14:creationId xmlns:p14="http://schemas.microsoft.com/office/powerpoint/2010/main" val="79471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a:t>
            </a:fld>
            <a:endParaRPr lang="en-US"/>
          </a:p>
        </p:txBody>
      </p:sp>
    </p:spTree>
    <p:extLst>
      <p:ext uri="{BB962C8B-B14F-4D97-AF65-F5344CB8AC3E}">
        <p14:creationId xmlns:p14="http://schemas.microsoft.com/office/powerpoint/2010/main" val="87123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10</a:t>
            </a:fld>
            <a:endParaRPr lang="en-US"/>
          </a:p>
        </p:txBody>
      </p:sp>
    </p:spTree>
    <p:extLst>
      <p:ext uri="{BB962C8B-B14F-4D97-AF65-F5344CB8AC3E}">
        <p14:creationId xmlns:p14="http://schemas.microsoft.com/office/powerpoint/2010/main" val="136515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11</a:t>
            </a:fld>
            <a:endParaRPr lang="en-US"/>
          </a:p>
        </p:txBody>
      </p:sp>
    </p:spTree>
    <p:extLst>
      <p:ext uri="{BB962C8B-B14F-4D97-AF65-F5344CB8AC3E}">
        <p14:creationId xmlns:p14="http://schemas.microsoft.com/office/powerpoint/2010/main" val="1781356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12</a:t>
            </a:fld>
            <a:endParaRPr lang="en-US"/>
          </a:p>
        </p:txBody>
      </p:sp>
    </p:spTree>
    <p:extLst>
      <p:ext uri="{BB962C8B-B14F-4D97-AF65-F5344CB8AC3E}">
        <p14:creationId xmlns:p14="http://schemas.microsoft.com/office/powerpoint/2010/main" val="60704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13</a:t>
            </a:fld>
            <a:endParaRPr lang="en-US"/>
          </a:p>
        </p:txBody>
      </p:sp>
    </p:spTree>
    <p:extLst>
      <p:ext uri="{BB962C8B-B14F-4D97-AF65-F5344CB8AC3E}">
        <p14:creationId xmlns:p14="http://schemas.microsoft.com/office/powerpoint/2010/main" val="119299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14</a:t>
            </a:fld>
            <a:endParaRPr lang="en-US"/>
          </a:p>
        </p:txBody>
      </p:sp>
    </p:spTree>
    <p:extLst>
      <p:ext uri="{BB962C8B-B14F-4D97-AF65-F5344CB8AC3E}">
        <p14:creationId xmlns:p14="http://schemas.microsoft.com/office/powerpoint/2010/main" val="159907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15</a:t>
            </a:fld>
            <a:endParaRPr lang="en-US"/>
          </a:p>
        </p:txBody>
      </p:sp>
    </p:spTree>
    <p:extLst>
      <p:ext uri="{BB962C8B-B14F-4D97-AF65-F5344CB8AC3E}">
        <p14:creationId xmlns:p14="http://schemas.microsoft.com/office/powerpoint/2010/main" val="6636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16</a:t>
            </a:fld>
            <a:endParaRPr lang="en-US"/>
          </a:p>
        </p:txBody>
      </p:sp>
    </p:spTree>
    <p:extLst>
      <p:ext uri="{BB962C8B-B14F-4D97-AF65-F5344CB8AC3E}">
        <p14:creationId xmlns:p14="http://schemas.microsoft.com/office/powerpoint/2010/main" val="147612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17</a:t>
            </a:fld>
            <a:endParaRPr lang="en-US"/>
          </a:p>
        </p:txBody>
      </p:sp>
    </p:spTree>
    <p:extLst>
      <p:ext uri="{BB962C8B-B14F-4D97-AF65-F5344CB8AC3E}">
        <p14:creationId xmlns:p14="http://schemas.microsoft.com/office/powerpoint/2010/main" val="134633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18</a:t>
            </a:fld>
            <a:endParaRPr lang="en-US"/>
          </a:p>
        </p:txBody>
      </p:sp>
    </p:spTree>
    <p:extLst>
      <p:ext uri="{BB962C8B-B14F-4D97-AF65-F5344CB8AC3E}">
        <p14:creationId xmlns:p14="http://schemas.microsoft.com/office/powerpoint/2010/main" val="95734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19</a:t>
            </a:fld>
            <a:endParaRPr lang="en-US"/>
          </a:p>
        </p:txBody>
      </p:sp>
    </p:spTree>
    <p:extLst>
      <p:ext uri="{BB962C8B-B14F-4D97-AF65-F5344CB8AC3E}">
        <p14:creationId xmlns:p14="http://schemas.microsoft.com/office/powerpoint/2010/main" val="26193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2</a:t>
            </a:fld>
            <a:endParaRPr lang="en-US"/>
          </a:p>
        </p:txBody>
      </p:sp>
    </p:spTree>
    <p:extLst>
      <p:ext uri="{BB962C8B-B14F-4D97-AF65-F5344CB8AC3E}">
        <p14:creationId xmlns:p14="http://schemas.microsoft.com/office/powerpoint/2010/main" val="59012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20</a:t>
            </a:fld>
            <a:endParaRPr lang="en-US"/>
          </a:p>
        </p:txBody>
      </p:sp>
    </p:spTree>
    <p:extLst>
      <p:ext uri="{BB962C8B-B14F-4D97-AF65-F5344CB8AC3E}">
        <p14:creationId xmlns:p14="http://schemas.microsoft.com/office/powerpoint/2010/main" val="15119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21</a:t>
            </a:fld>
            <a:endParaRPr lang="en-US"/>
          </a:p>
        </p:txBody>
      </p:sp>
    </p:spTree>
    <p:extLst>
      <p:ext uri="{BB962C8B-B14F-4D97-AF65-F5344CB8AC3E}">
        <p14:creationId xmlns:p14="http://schemas.microsoft.com/office/powerpoint/2010/main" val="1524941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22</a:t>
            </a:fld>
            <a:endParaRPr lang="en-US"/>
          </a:p>
        </p:txBody>
      </p:sp>
    </p:spTree>
    <p:extLst>
      <p:ext uri="{BB962C8B-B14F-4D97-AF65-F5344CB8AC3E}">
        <p14:creationId xmlns:p14="http://schemas.microsoft.com/office/powerpoint/2010/main" val="604011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23</a:t>
            </a:fld>
            <a:endParaRPr lang="en-US"/>
          </a:p>
        </p:txBody>
      </p:sp>
    </p:spTree>
    <p:extLst>
      <p:ext uri="{BB962C8B-B14F-4D97-AF65-F5344CB8AC3E}">
        <p14:creationId xmlns:p14="http://schemas.microsoft.com/office/powerpoint/2010/main" val="3762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434FB-2AFE-486E-9A53-877A9E4BC942}" type="slidenum">
              <a:rPr lang="en-US"/>
              <a:t>24</a:t>
            </a:fld>
            <a:endParaRPr lang="en-US"/>
          </a:p>
        </p:txBody>
      </p:sp>
    </p:spTree>
    <p:extLst>
      <p:ext uri="{BB962C8B-B14F-4D97-AF65-F5344CB8AC3E}">
        <p14:creationId xmlns:p14="http://schemas.microsoft.com/office/powerpoint/2010/main" val="169335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3</a:t>
            </a:fld>
            <a:endParaRPr lang="en-US"/>
          </a:p>
        </p:txBody>
      </p:sp>
    </p:spTree>
    <p:extLst>
      <p:ext uri="{BB962C8B-B14F-4D97-AF65-F5344CB8AC3E}">
        <p14:creationId xmlns:p14="http://schemas.microsoft.com/office/powerpoint/2010/main" val="202065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4</a:t>
            </a:fld>
            <a:endParaRPr lang="en-US"/>
          </a:p>
        </p:txBody>
      </p:sp>
    </p:spTree>
    <p:extLst>
      <p:ext uri="{BB962C8B-B14F-4D97-AF65-F5344CB8AC3E}">
        <p14:creationId xmlns:p14="http://schemas.microsoft.com/office/powerpoint/2010/main" val="137957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5</a:t>
            </a:fld>
            <a:endParaRPr lang="en-US"/>
          </a:p>
        </p:txBody>
      </p:sp>
    </p:spTree>
    <p:extLst>
      <p:ext uri="{BB962C8B-B14F-4D97-AF65-F5344CB8AC3E}">
        <p14:creationId xmlns:p14="http://schemas.microsoft.com/office/powerpoint/2010/main" val="854934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6</a:t>
            </a:fld>
            <a:endParaRPr lang="en-US"/>
          </a:p>
        </p:txBody>
      </p:sp>
    </p:spTree>
    <p:extLst>
      <p:ext uri="{BB962C8B-B14F-4D97-AF65-F5344CB8AC3E}">
        <p14:creationId xmlns:p14="http://schemas.microsoft.com/office/powerpoint/2010/main" val="183366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7</a:t>
            </a:fld>
            <a:endParaRPr lang="en-US"/>
          </a:p>
        </p:txBody>
      </p:sp>
    </p:spTree>
    <p:extLst>
      <p:ext uri="{BB962C8B-B14F-4D97-AF65-F5344CB8AC3E}">
        <p14:creationId xmlns:p14="http://schemas.microsoft.com/office/powerpoint/2010/main" val="327753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8</a:t>
            </a:fld>
            <a:endParaRPr lang="en-US"/>
          </a:p>
        </p:txBody>
      </p:sp>
    </p:spTree>
    <p:extLst>
      <p:ext uri="{BB962C8B-B14F-4D97-AF65-F5344CB8AC3E}">
        <p14:creationId xmlns:p14="http://schemas.microsoft.com/office/powerpoint/2010/main" val="359783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9180D-ED8D-D548-8C7F-BEE22DD121E6}" type="slidenum">
              <a:rPr lang="en-US" smtClean="0"/>
              <a:t>9</a:t>
            </a:fld>
            <a:endParaRPr lang="en-US"/>
          </a:p>
        </p:txBody>
      </p:sp>
    </p:spTree>
    <p:extLst>
      <p:ext uri="{BB962C8B-B14F-4D97-AF65-F5344CB8AC3E}">
        <p14:creationId xmlns:p14="http://schemas.microsoft.com/office/powerpoint/2010/main" val="386191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E0AA88E-4124-0949-9690-B81968FCD286}"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62602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0AA88E-4124-0949-9690-B81968FCD286}"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96323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0AA88E-4124-0949-9690-B81968FCD286}"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38079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0AA88E-4124-0949-9690-B81968FCD286}"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205438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E0AA88E-4124-0949-9690-B81968FCD286}"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09241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E0AA88E-4124-0949-9690-B81968FCD286}"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32191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E0AA88E-4124-0949-9690-B81968FCD286}" type="datetimeFigureOut">
              <a:rPr lang="en-US" smtClean="0"/>
              <a:t>5/11/16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65163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E0AA88E-4124-0949-9690-B81968FCD286}" type="datetimeFigureOut">
              <a:rPr lang="en-US" smtClean="0"/>
              <a:t>5/11/16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58005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AA88E-4124-0949-9690-B81968FCD286}" type="datetimeFigureOut">
              <a:rPr lang="en-US" smtClean="0"/>
              <a:t>5/11/16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60522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E0AA88E-4124-0949-9690-B81968FCD286}"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11768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E0AA88E-4124-0949-9690-B81968FCD286}"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3154D-D95C-F043-966D-6E9E2C4EB3D7}" type="slidenum">
              <a:rPr lang="en-US" smtClean="0"/>
              <a:t>‹#›</a:t>
            </a:fld>
            <a:endParaRPr lang="en-US"/>
          </a:p>
        </p:txBody>
      </p:sp>
    </p:spTree>
    <p:extLst>
      <p:ext uri="{BB962C8B-B14F-4D97-AF65-F5344CB8AC3E}">
        <p14:creationId xmlns:p14="http://schemas.microsoft.com/office/powerpoint/2010/main" val="957594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AA88E-4124-0949-9690-B81968FCD286}" type="datetimeFigureOut">
              <a:rPr lang="en-US" smtClean="0"/>
              <a:t>5/11/16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3154D-D95C-F043-966D-6E9E2C4EB3D7}" type="slidenum">
              <a:rPr lang="en-US" smtClean="0"/>
              <a:t>‹#›</a:t>
            </a:fld>
            <a:endParaRPr lang="en-US"/>
          </a:p>
        </p:txBody>
      </p:sp>
    </p:spTree>
    <p:extLst>
      <p:ext uri="{BB962C8B-B14F-4D97-AF65-F5344CB8AC3E}">
        <p14:creationId xmlns:p14="http://schemas.microsoft.com/office/powerpoint/2010/main" val="881476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5.jp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6" name="Title 1"/>
          <p:cNvSpPr txBox="1">
            <a:spLocks/>
          </p:cNvSpPr>
          <p:nvPr/>
        </p:nvSpPr>
        <p:spPr>
          <a:xfrm rot="10800000" flipV="1">
            <a:off x="118110" y="324792"/>
            <a:ext cx="5665470" cy="216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dirty="0">
                <a:latin typeface="NTPreCursivefk normal" charset="0"/>
                <a:ea typeface="NTPreCursivefk normal" charset="0"/>
                <a:cs typeface="NTPreCursivefk normal" charset="0"/>
              </a:rPr>
              <a:t>Year 1: Spring 1 </a:t>
            </a:r>
          </a:p>
          <a:p>
            <a:r>
              <a:rPr lang="en-US" sz="1100" b="1" dirty="0">
                <a:latin typeface="NTPreCursivefk normal" charset="0"/>
                <a:ea typeface="NTPreCursivefk normal" charset="0"/>
                <a:cs typeface="NTPreCursivefk normal" charset="0"/>
              </a:rPr>
              <a:t>Perseverance, Optimism and Joy, Curiosity   </a:t>
            </a:r>
          </a:p>
          <a:p>
            <a:r>
              <a:rPr lang="en-US" sz="1800" b="1" dirty="0">
                <a:latin typeface="NTPreCursivefk normal" charset="0"/>
                <a:ea typeface="NTPreCursivefk normal" charset="0"/>
                <a:cs typeface="NTPreCursivefk normal" charset="0"/>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90" y="785054"/>
            <a:ext cx="8016107" cy="5661466"/>
          </a:xfrm>
          <a:prstGeom prst="rect">
            <a:avLst/>
          </a:prstGeom>
        </p:spPr>
      </p:pic>
    </p:spTree>
    <p:extLst>
      <p:ext uri="{BB962C8B-B14F-4D97-AF65-F5344CB8AC3E}">
        <p14:creationId xmlns:p14="http://schemas.microsoft.com/office/powerpoint/2010/main" val="697689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180" y="3419563"/>
            <a:ext cx="4823820" cy="3331559"/>
          </a:xfrm>
          <a:prstGeom prst="rect">
            <a:avLst/>
          </a:prstGeom>
        </p:spPr>
      </p:pic>
      <p:sp>
        <p:nvSpPr>
          <p:cNvPr id="3" name="Content Placeholder 2"/>
          <p:cNvSpPr>
            <a:spLocks noGrp="1"/>
          </p:cNvSpPr>
          <p:nvPr>
            <p:ph idx="1"/>
          </p:nvPr>
        </p:nvSpPr>
        <p:spPr>
          <a:xfrm>
            <a:off x="274971" y="577624"/>
            <a:ext cx="6895209" cy="4351338"/>
          </a:xfrm>
        </p:spPr>
        <p:txBody>
          <a:bodyPr>
            <a:normAutofit fontScale="92500" lnSpcReduction="20000"/>
          </a:bodyPr>
          <a:lstStyle/>
          <a:p>
            <a:pPr marL="0" indent="0" algn="ctr">
              <a:buNone/>
            </a:pPr>
            <a:r>
              <a:rPr lang="en-US" sz="4000" dirty="0">
                <a:latin typeface="NTPreCursivefk normal" charset="0"/>
                <a:ea typeface="NTPreCursivefk normal" charset="0"/>
                <a:cs typeface="NTPreCursivefk normal" charset="0"/>
              </a:rPr>
              <a:t>What a mess! But </a:t>
            </a:r>
            <a:r>
              <a:rPr lang="en-US" sz="4000" dirty="0" err="1">
                <a:latin typeface="NTPreCursivefk normal" charset="0"/>
                <a:ea typeface="NTPreCursivefk normal" charset="0"/>
                <a:cs typeface="NTPreCursivefk normal" charset="0"/>
              </a:rPr>
              <a:t>Ranya</a:t>
            </a:r>
            <a:r>
              <a:rPr lang="en-US" sz="4000" dirty="0">
                <a:latin typeface="NTPreCursivefk normal" charset="0"/>
                <a:ea typeface="NTPreCursivefk normal" charset="0"/>
                <a:cs typeface="NTPreCursivefk normal" charset="0"/>
              </a:rPr>
              <a:t> Kelly </a:t>
            </a:r>
            <a:r>
              <a:rPr lang="en-US" sz="4000" dirty="0" err="1">
                <a:latin typeface="NTPreCursivefk normal" charset="0"/>
                <a:ea typeface="NTPreCursivefk normal" charset="0"/>
                <a:cs typeface="NTPreCursivefk normal" charset="0"/>
              </a:rPr>
              <a:t>didn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give up. She was so sure it was right to give those good shoes to people who really needed them that she kept on talking to the store manager.</a:t>
            </a:r>
          </a:p>
          <a:p>
            <a:pPr marL="0" indent="0" algn="ctr">
              <a:buNone/>
            </a:pPr>
            <a:endParaRPr lang="en-US" sz="4000" dirty="0">
              <a:latin typeface="NTPreCursivefk normal" charset="0"/>
              <a:ea typeface="NTPreCursivefk normal" charset="0"/>
              <a:cs typeface="NTPreCursivefk normal" charset="0"/>
            </a:endParaRPr>
          </a:p>
          <a:p>
            <a:pPr marL="0" indent="0" algn="ctr">
              <a:buNone/>
            </a:pPr>
            <a:r>
              <a:rPr lang="en-US" sz="4000" dirty="0">
                <a:latin typeface="NTPreCursivefk normal" charset="0"/>
                <a:ea typeface="NTPreCursivefk normal" charset="0"/>
                <a:cs typeface="NTPreCursivefk normal" charset="0"/>
              </a:rPr>
              <a:t>She also talked to a newspaper reporter about all the shoes that were being destroyed.</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867" r="17467" b="11586"/>
          <a:stretch/>
        </p:blipFill>
        <p:spPr>
          <a:xfrm>
            <a:off x="7368180" y="1391511"/>
            <a:ext cx="3525837" cy="2218057"/>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0380935" y="184885"/>
            <a:ext cx="1699260" cy="785477"/>
          </a:xfrm>
          <a:prstGeom prst="rect">
            <a:avLst/>
          </a:prstGeom>
          <a:noFill/>
        </p:spPr>
      </p:pic>
    </p:spTree>
    <p:extLst>
      <p:ext uri="{BB962C8B-B14F-4D97-AF65-F5344CB8AC3E}">
        <p14:creationId xmlns:p14="http://schemas.microsoft.com/office/powerpoint/2010/main" val="176131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877" y="1267760"/>
            <a:ext cx="5017470" cy="4447240"/>
          </a:xfrm>
          <a:solidFill>
            <a:schemeClr val="bg1"/>
          </a:solidFill>
          <a:ln>
            <a:solidFill>
              <a:schemeClr val="tx1"/>
            </a:solidFill>
          </a:ln>
        </p:spPr>
        <p:txBody>
          <a:bodyPr>
            <a:normAutofit/>
          </a:bodyPr>
          <a:lstStyle/>
          <a:p>
            <a:pPr marL="0" indent="0" algn="ctr">
              <a:buNone/>
            </a:pPr>
            <a:endParaRPr lang="en-US" sz="4000" dirty="0">
              <a:latin typeface="NTPreCursivefk normal" charset="0"/>
              <a:ea typeface="NTPreCursivefk normal" charset="0"/>
              <a:cs typeface="NTPreCursivefk normal" charset="0"/>
            </a:endParaRPr>
          </a:p>
          <a:p>
            <a:pPr marL="0" indent="0" algn="ctr">
              <a:buNone/>
            </a:pPr>
            <a:r>
              <a:rPr lang="en-US" sz="4000" dirty="0">
                <a:latin typeface="NTPreCursivefk normal" charset="0"/>
                <a:ea typeface="NTPreCursivefk normal" charset="0"/>
                <a:cs typeface="NTPreCursivefk normal" charset="0"/>
              </a:rPr>
              <a:t>People who read the paper </a:t>
            </a:r>
            <a:r>
              <a:rPr lang="en-US" sz="4000" dirty="0" err="1">
                <a:latin typeface="NTPreCursivefk normal" charset="0"/>
                <a:ea typeface="NTPreCursivefk normal" charset="0"/>
                <a:cs typeface="NTPreCursivefk normal" charset="0"/>
              </a:rPr>
              <a:t>didn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like it that good shoes were being wasted. Lots of people started to call </a:t>
            </a: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and said they wanted to help her.</a:t>
            </a:r>
          </a:p>
          <a:p>
            <a:pPr marL="0" indent="0">
              <a:buNone/>
            </a:pPr>
            <a:endParaRPr lang="en-US" dirty="0"/>
          </a:p>
          <a:p>
            <a:pPr marL="0" indent="0">
              <a:buNone/>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902"/>
          <a:stretch/>
        </p:blipFill>
        <p:spPr>
          <a:xfrm>
            <a:off x="5862917" y="1267760"/>
            <a:ext cx="5821343" cy="4447240"/>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0287173" y="185485"/>
            <a:ext cx="1699260" cy="785477"/>
          </a:xfrm>
          <a:prstGeom prst="rect">
            <a:avLst/>
          </a:prstGeom>
          <a:noFill/>
        </p:spPr>
      </p:pic>
    </p:spTree>
    <p:extLst>
      <p:ext uri="{BB962C8B-B14F-4D97-AF65-F5344CB8AC3E}">
        <p14:creationId xmlns:p14="http://schemas.microsoft.com/office/powerpoint/2010/main" val="547252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23" y="454025"/>
            <a:ext cx="11407589" cy="3378387"/>
          </a:xfrm>
          <a:ln>
            <a:solidFill>
              <a:schemeClr val="tx1"/>
            </a:solidFill>
          </a:ln>
        </p:spPr>
        <p:txBody>
          <a:bodyPr>
            <a:noAutofit/>
          </a:bodyPr>
          <a:lstStyle/>
          <a:p>
            <a:pPr marL="0" indent="0" algn="ctr">
              <a:buNone/>
            </a:pPr>
            <a:r>
              <a:rPr lang="en-US" sz="4000" dirty="0">
                <a:latin typeface="NTPreCursivefk normal" charset="0"/>
                <a:ea typeface="NTPreCursivefk normal" charset="0"/>
                <a:cs typeface="NTPreCursivefk normal" charset="0"/>
              </a:rPr>
              <a:t>They said they would donate their good shoes, clothes, pots, pans and even furniture. They wanted to help poor families too. So the store manager eventually agreed to give the shoes to her. Lots of other shoe shops heard about </a:t>
            </a: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and decided to help too.</a:t>
            </a:r>
          </a:p>
          <a:p>
            <a:pPr marL="0" indent="0" algn="ctr">
              <a:buNone/>
            </a:pPr>
            <a:endParaRPr lang="en-US" sz="3200" dirty="0">
              <a:latin typeface="NTPreCursivefk normal" charset="0"/>
              <a:ea typeface="NTPreCursivefk normal" charset="0"/>
              <a:cs typeface="NTPreCursivefk normal"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51" t="1055"/>
          <a:stretch/>
        </p:blipFill>
        <p:spPr>
          <a:xfrm>
            <a:off x="6903553" y="4090059"/>
            <a:ext cx="3155576" cy="236668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008" b="18718"/>
          <a:stretch/>
        </p:blipFill>
        <p:spPr>
          <a:xfrm>
            <a:off x="425823" y="4003795"/>
            <a:ext cx="2465295" cy="245079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64297"/>
          <a:stretch/>
        </p:blipFill>
        <p:spPr>
          <a:xfrm rot="1494899">
            <a:off x="3701841" y="4363229"/>
            <a:ext cx="2100648" cy="1805836"/>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10202180" y="5743455"/>
            <a:ext cx="1699260" cy="785477"/>
          </a:xfrm>
          <a:prstGeom prst="rect">
            <a:avLst/>
          </a:prstGeom>
          <a:noFill/>
        </p:spPr>
      </p:pic>
    </p:spTree>
    <p:extLst>
      <p:ext uri="{BB962C8B-B14F-4D97-AF65-F5344CB8AC3E}">
        <p14:creationId xmlns:p14="http://schemas.microsoft.com/office/powerpoint/2010/main" val="37781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3118" y="297181"/>
            <a:ext cx="4214308" cy="6074198"/>
          </a:xfrm>
          <a:ln>
            <a:solidFill>
              <a:schemeClr val="tx1"/>
            </a:solidFill>
          </a:ln>
        </p:spPr>
        <p:txBody>
          <a:bodyPr vert="horz" lIns="91440" tIns="45720" rIns="91440" bIns="45720" rtlCol="0" anchor="t">
            <a:normAutofit fontScale="92500" lnSpcReduction="10000"/>
          </a:bodyPr>
          <a:lstStyle/>
          <a:p>
            <a:pPr marL="0" indent="0" algn="ctr">
              <a:buNone/>
            </a:pP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a:t>
            </a:r>
            <a:r>
              <a:rPr lang="en-US" sz="4000" b="1" dirty="0">
                <a:latin typeface="NTPreCursivefk normal" charset="0"/>
                <a:ea typeface="NTPreCursivefk normal" charset="0"/>
                <a:cs typeface="NTPreCursivefk normal" charset="0"/>
              </a:rPr>
              <a:t>persevered</a:t>
            </a:r>
            <a:r>
              <a:rPr lang="en-US" sz="4000" dirty="0">
                <a:latin typeface="NTPreCursivefk normal" charset="0"/>
                <a:ea typeface="NTPreCursivefk normal" charset="0"/>
                <a:cs typeface="NTPreCursivefk normal" charset="0"/>
              </a:rPr>
              <a:t>, even when things were really difficult. She </a:t>
            </a:r>
            <a:r>
              <a:rPr lang="en-US" sz="4000" dirty="0" err="1">
                <a:latin typeface="NTPreCursivefk normal" charset="0"/>
                <a:ea typeface="NTPreCursivefk normal" charset="0"/>
                <a:cs typeface="NTPreCursivefk normal" charset="0"/>
              </a:rPr>
              <a:t>didn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let one angry person stop her!</a:t>
            </a:r>
          </a:p>
          <a:p>
            <a:pPr marL="0" indent="0" algn="ctr">
              <a:buNone/>
            </a:pPr>
            <a:r>
              <a:rPr lang="en-US" sz="4000" dirty="0">
                <a:latin typeface="NTPreCursivefk normal" charset="0"/>
                <a:ea typeface="NTPreCursivefk normal" charset="0"/>
                <a:cs typeface="NTPreCursivefk normal" charset="0"/>
              </a:rPr>
              <a:t>Thanks to her hard work, 100,000 pairs of shoes – and all kinds of other new things people can use – have been saved and given away to people who need it most.</a:t>
            </a:r>
          </a:p>
          <a:p>
            <a:pPr marL="0" indent="0">
              <a:buNone/>
            </a:pPr>
            <a:endParaRPr lang="en-US" dirty="0">
              <a:latin typeface="NTPreCursivefk normal" charset="0"/>
              <a:ea typeface="NTPreCursivefk normal" charset="0"/>
              <a:cs typeface="NTPreCursivefk normal"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942" t="3528" r="6348" b="589"/>
          <a:stretch/>
        </p:blipFill>
        <p:spPr>
          <a:xfrm>
            <a:off x="231360" y="297181"/>
            <a:ext cx="6841793" cy="6074198"/>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35311" y="5708550"/>
            <a:ext cx="1699260" cy="785477"/>
          </a:xfrm>
          <a:prstGeom prst="rect">
            <a:avLst/>
          </a:prstGeom>
          <a:noFill/>
        </p:spPr>
      </p:pic>
    </p:spTree>
    <p:extLst>
      <p:ext uri="{BB962C8B-B14F-4D97-AF65-F5344CB8AC3E}">
        <p14:creationId xmlns:p14="http://schemas.microsoft.com/office/powerpoint/2010/main" val="330064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514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96" y="5220461"/>
            <a:ext cx="10515600" cy="1325563"/>
          </a:xfrm>
        </p:spPr>
        <p:txBody>
          <a:bodyPr/>
          <a:lstStyle/>
          <a:p>
            <a:pPr algn="ctr"/>
            <a:r>
              <a:rPr lang="en-US" b="1" dirty="0">
                <a:solidFill>
                  <a:schemeClr val="accent5">
                    <a:lumMod val="75000"/>
                  </a:schemeClr>
                </a:solidFill>
                <a:latin typeface="NTPreCursivefk normal" charset="0"/>
                <a:ea typeface="NTPreCursivefk normal" charset="0"/>
                <a:cs typeface="NTPreCursivefk normal" charset="0"/>
              </a:rPr>
              <a:t>If someone doesn’t come to your party does it mean they don’t like you?</a:t>
            </a: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049" y="706120"/>
            <a:ext cx="5994029" cy="4105910"/>
          </a:xfrm>
          <a:prstGeom prst="rect">
            <a:avLst/>
          </a:prstGeom>
        </p:spPr>
      </p:pic>
    </p:spTree>
    <p:extLst>
      <p:ext uri="{BB962C8B-B14F-4D97-AF65-F5344CB8AC3E}">
        <p14:creationId xmlns:p14="http://schemas.microsoft.com/office/powerpoint/2010/main" val="185028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4506" y="2217192"/>
            <a:ext cx="8208136" cy="1446550"/>
          </a:xfrm>
          <a:prstGeom prst="rect">
            <a:avLst/>
          </a:prstGeom>
        </p:spPr>
        <p:txBody>
          <a:bodyPr wrap="square">
            <a:spAutoFit/>
          </a:bodyPr>
          <a:lstStyle/>
          <a:p>
            <a:pPr>
              <a:spcAft>
                <a:spcPts val="0"/>
              </a:spcAft>
            </a:pPr>
            <a:r>
              <a:rPr lang="en-US" sz="4400" b="1" dirty="0">
                <a:solidFill>
                  <a:schemeClr val="accent5">
                    <a:lumMod val="75000"/>
                  </a:schemeClr>
                </a:solidFill>
                <a:latin typeface="NTPreCursivefk normal" charset="0"/>
                <a:ea typeface="NTPreCursivefk normal" charset="0"/>
                <a:cs typeface="NTPreCursivefk normal" charset="0"/>
              </a:rPr>
              <a:t>No, they might be busy on that day or they might not be allowed to come. </a:t>
            </a:r>
            <a:endParaRPr lang="en-GB" sz="4400" b="1" dirty="0">
              <a:solidFill>
                <a:schemeClr val="accent5">
                  <a:lumMod val="75000"/>
                </a:schemeClr>
              </a:solidFill>
              <a:latin typeface="NTPreCursivefk normal" charset="0"/>
              <a:ea typeface="NTPreCursivefk normal" charset="0"/>
              <a:cs typeface="NTPreCursivefk normal"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spTree>
    <p:extLst>
      <p:ext uri="{BB962C8B-B14F-4D97-AF65-F5344CB8AC3E}">
        <p14:creationId xmlns:p14="http://schemas.microsoft.com/office/powerpoint/2010/main" val="805953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4953967"/>
            <a:ext cx="10515600" cy="1325563"/>
          </a:xfrm>
        </p:spPr>
        <p:txBody>
          <a:bodyPr>
            <a:normAutofit fontScale="90000"/>
          </a:bodyPr>
          <a:lstStyle/>
          <a:p>
            <a:r>
              <a:rPr lang="en-US" dirty="0">
                <a:solidFill>
                  <a:schemeClr val="accent5">
                    <a:lumMod val="75000"/>
                  </a:schemeClr>
                </a:solidFill>
                <a:latin typeface="NTPreCursivefk normal" charset="0"/>
                <a:ea typeface="NTPreCursivefk normal" charset="0"/>
                <a:cs typeface="NTPreCursivefk normal" charset="0"/>
              </a:rPr>
              <a:t>If you got 7/10 in a spelling test even though you studied really hard, does it mean you’ll never learn to spell those words?</a:t>
            </a:r>
            <a:r>
              <a:rPr lang="en-US" dirty="0">
                <a:latin typeface="NTPreCursivefk normal" charset="0"/>
                <a:ea typeface="NTPreCursivefk normal" charset="0"/>
                <a:cs typeface="NTPreCursivefk normal" charset="0"/>
              </a:rPr>
              <a:t/>
            </a:r>
            <a:br>
              <a:rPr lang="en-US" dirty="0">
                <a:latin typeface="NTPreCursivefk normal" charset="0"/>
                <a:ea typeface="NTPreCursivefk normal" charset="0"/>
                <a:cs typeface="NTPreCursivefk normal" charset="0"/>
              </a:rPr>
            </a:b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031" y="614485"/>
            <a:ext cx="5080000" cy="3378200"/>
          </a:xfrm>
          <a:prstGeom prst="rect">
            <a:avLst/>
          </a:prstGeom>
        </p:spPr>
      </p:pic>
    </p:spTree>
    <p:extLst>
      <p:ext uri="{BB962C8B-B14F-4D97-AF65-F5344CB8AC3E}">
        <p14:creationId xmlns:p14="http://schemas.microsoft.com/office/powerpoint/2010/main" val="143778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368" y="2380016"/>
            <a:ext cx="10483403" cy="2813664"/>
          </a:xfrm>
        </p:spPr>
        <p:txBody>
          <a:bodyPr>
            <a:normAutofit/>
          </a:bodyPr>
          <a:lstStyle/>
          <a:p>
            <a:pPr algn="ctr"/>
            <a:r>
              <a:rPr lang="en-US" i="1" dirty="0">
                <a:solidFill>
                  <a:schemeClr val="accent5">
                    <a:lumMod val="75000"/>
                  </a:schemeClr>
                </a:solidFill>
                <a:latin typeface="NTPreCursivefk normal" charset="0"/>
                <a:ea typeface="NTPreCursivefk normal" charset="0"/>
                <a:cs typeface="NTPreCursivefk normal" charset="0"/>
              </a:rPr>
              <a:t>No, mistakes help us to learn and improve. It just means you need to </a:t>
            </a:r>
            <a:r>
              <a:rPr lang="en-US" i="1" dirty="0" err="1">
                <a:solidFill>
                  <a:schemeClr val="accent5">
                    <a:lumMod val="75000"/>
                  </a:schemeClr>
                </a:solidFill>
                <a:latin typeface="NTPreCursivefk normal" charset="0"/>
                <a:ea typeface="NTPreCursivefk normal" charset="0"/>
                <a:cs typeface="NTPreCursivefk normal" charset="0"/>
              </a:rPr>
              <a:t>practise</a:t>
            </a:r>
            <a:r>
              <a:rPr lang="en-US" i="1" dirty="0">
                <a:solidFill>
                  <a:schemeClr val="accent5">
                    <a:lumMod val="75000"/>
                  </a:schemeClr>
                </a:solidFill>
                <a:latin typeface="NTPreCursivefk normal" charset="0"/>
                <a:ea typeface="NTPreCursivefk normal" charset="0"/>
                <a:cs typeface="NTPreCursivefk normal" charset="0"/>
              </a:rPr>
              <a:t> a bit more. </a:t>
            </a:r>
            <a:br>
              <a:rPr lang="en-US" i="1" dirty="0">
                <a:solidFill>
                  <a:schemeClr val="accent5">
                    <a:lumMod val="75000"/>
                  </a:schemeClr>
                </a:solidFill>
                <a:latin typeface="NTPreCursivefk normal" charset="0"/>
                <a:ea typeface="NTPreCursivefk normal" charset="0"/>
                <a:cs typeface="NTPreCursivefk normal" charset="0"/>
              </a:rPr>
            </a:br>
            <a:r>
              <a:rPr lang="en-US" i="1" dirty="0">
                <a:solidFill>
                  <a:schemeClr val="accent5">
                    <a:lumMod val="75000"/>
                  </a:schemeClr>
                </a:solidFill>
                <a:latin typeface="NTPreCursivefk normal" charset="0"/>
                <a:ea typeface="NTPreCursivefk normal" charset="0"/>
                <a:cs typeface="NTPreCursivefk normal" charset="0"/>
              </a:rPr>
              <a:t>A week ago you’d have got 0/10!</a:t>
            </a:r>
            <a:r>
              <a:rPr lang="en-US" dirty="0"/>
              <a:t/>
            </a:r>
            <a:br>
              <a:rPr lang="en-US" dirty="0"/>
            </a:b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spTree>
    <p:extLst>
      <p:ext uri="{BB962C8B-B14F-4D97-AF65-F5344CB8AC3E}">
        <p14:creationId xmlns:p14="http://schemas.microsoft.com/office/powerpoint/2010/main" val="188994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4602274"/>
            <a:ext cx="10515600" cy="1325563"/>
          </a:xfrm>
        </p:spPr>
        <p:txBody>
          <a:bodyPr/>
          <a:lstStyle/>
          <a:p>
            <a:pPr algn="ctr"/>
            <a:r>
              <a:rPr lang="en-US" b="1" dirty="0">
                <a:solidFill>
                  <a:schemeClr val="accent5">
                    <a:lumMod val="75000"/>
                  </a:schemeClr>
                </a:solidFill>
                <a:latin typeface="NTPreCursivefk normal" charset="0"/>
                <a:ea typeface="NTPreCursivefk normal" charset="0"/>
                <a:cs typeface="NTPreCursivefk normal" charset="0"/>
              </a:rPr>
              <a:t>If someone tells you off does it mean they don’t like you?</a:t>
            </a: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526" y="726140"/>
            <a:ext cx="5842000" cy="3505200"/>
          </a:xfrm>
          <a:prstGeom prst="rect">
            <a:avLst/>
          </a:prstGeom>
        </p:spPr>
      </p:pic>
    </p:spTree>
    <p:extLst>
      <p:ext uri="{BB962C8B-B14F-4D97-AF65-F5344CB8AC3E}">
        <p14:creationId xmlns:p14="http://schemas.microsoft.com/office/powerpoint/2010/main" val="1175528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9448" y="1661933"/>
            <a:ext cx="5446058" cy="1210479"/>
          </a:xfrm>
          <a:solidFill>
            <a:srgbClr val="00B0F0"/>
          </a:solidFill>
        </p:spPr>
        <p:txBody>
          <a:bodyPr/>
          <a:lstStyle/>
          <a:p>
            <a:r>
              <a:rPr lang="en-US" dirty="0">
                <a:latin typeface="NTPreCursivefk normal" charset="0"/>
                <a:ea typeface="NTPreCursivefk normal" charset="0"/>
                <a:cs typeface="NTPreCursivefk normal" charset="0"/>
              </a:rPr>
              <a:t>The Shoe Lady </a:t>
            </a:r>
          </a:p>
        </p:txBody>
      </p:sp>
      <p:sp>
        <p:nvSpPr>
          <p:cNvPr id="3" name="Subtitle 2"/>
          <p:cNvSpPr>
            <a:spLocks noGrp="1"/>
          </p:cNvSpPr>
          <p:nvPr>
            <p:ph type="subTitle" idx="1"/>
          </p:nvPr>
        </p:nvSpPr>
        <p:spPr>
          <a:xfrm>
            <a:off x="6109448" y="2872412"/>
            <a:ext cx="5446058" cy="779686"/>
          </a:xfrm>
          <a:solidFill>
            <a:srgbClr val="00B0F0"/>
          </a:solidFill>
        </p:spPr>
        <p:txBody>
          <a:bodyPr/>
          <a:lstStyle/>
          <a:p>
            <a:r>
              <a:rPr lang="en-US" sz="3600" dirty="0">
                <a:latin typeface="NTPreCursivefk normal" charset="0"/>
                <a:ea typeface="NTPreCursivefk normal" charset="0"/>
                <a:cs typeface="NTPreCursivefk normal" charset="0"/>
              </a:rPr>
              <a:t>Perseverance</a:t>
            </a:r>
            <a:r>
              <a:rPr lang="en-US" dirty="0">
                <a:latin typeface="NTPreCursivefk normal" charset="0"/>
                <a:ea typeface="NTPreCursivefk normal" charset="0"/>
                <a:cs typeface="NTPreCursivefk normal" charset="0"/>
              </a:rPr>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175" t="6272" r="18114" b="-713"/>
          <a:stretch/>
        </p:blipFill>
        <p:spPr>
          <a:xfrm>
            <a:off x="174810" y="169432"/>
            <a:ext cx="5513295" cy="6700382"/>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382654" y="110960"/>
            <a:ext cx="1699260" cy="785477"/>
          </a:xfrm>
          <a:prstGeom prst="rect">
            <a:avLst/>
          </a:prstGeom>
          <a:noFill/>
        </p:spPr>
      </p:pic>
    </p:spTree>
    <p:extLst>
      <p:ext uri="{BB962C8B-B14F-4D97-AF65-F5344CB8AC3E}">
        <p14:creationId xmlns:p14="http://schemas.microsoft.com/office/powerpoint/2010/main" val="1913927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66988" y="2528776"/>
            <a:ext cx="10515600" cy="1325563"/>
          </a:xfrm>
        </p:spPr>
        <p:txBody>
          <a:bodyPr/>
          <a:lstStyle/>
          <a:p>
            <a:r>
              <a:rPr lang="en-US" b="1" dirty="0">
                <a:solidFill>
                  <a:schemeClr val="accent5">
                    <a:lumMod val="75000"/>
                  </a:schemeClr>
                </a:solidFill>
                <a:latin typeface="NTPreCursivefk normal" charset="0"/>
                <a:ea typeface="NTPreCursivefk normal" charset="0"/>
                <a:cs typeface="NTPreCursivefk normal" charset="0"/>
              </a:rPr>
              <a:t>No, it just means that you made the wrong choice that time.</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spTree>
    <p:extLst>
      <p:ext uri="{BB962C8B-B14F-4D97-AF65-F5344CB8AC3E}">
        <p14:creationId xmlns:p14="http://schemas.microsoft.com/office/powerpoint/2010/main" val="2069551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5257" y="1455467"/>
            <a:ext cx="5777248" cy="4884648"/>
          </a:xfrm>
        </p:spPr>
        <p:txBody>
          <a:bodyPr>
            <a:normAutofit/>
          </a:bodyPr>
          <a:lstStyle/>
          <a:p>
            <a:r>
              <a:rPr lang="en-US" b="1" dirty="0">
                <a:solidFill>
                  <a:schemeClr val="accent5">
                    <a:lumMod val="75000"/>
                  </a:schemeClr>
                </a:solidFill>
                <a:latin typeface="NTPreCursivefk normal" charset="0"/>
                <a:ea typeface="NTPreCursivefk normal" charset="0"/>
                <a:cs typeface="NTPreCursivefk normal" charset="0"/>
              </a:rPr>
              <a:t>If you can’t </a:t>
            </a:r>
            <a:r>
              <a:rPr lang="en-US" b="1" dirty="0" err="1">
                <a:solidFill>
                  <a:schemeClr val="accent5">
                    <a:lumMod val="75000"/>
                  </a:schemeClr>
                </a:solidFill>
                <a:latin typeface="NTPreCursivefk normal" charset="0"/>
                <a:ea typeface="NTPreCursivefk normal" charset="0"/>
                <a:cs typeface="NTPreCursivefk normal" charset="0"/>
              </a:rPr>
              <a:t>colour</a:t>
            </a:r>
            <a:r>
              <a:rPr lang="en-US" b="1" dirty="0">
                <a:solidFill>
                  <a:schemeClr val="accent5">
                    <a:lumMod val="75000"/>
                  </a:schemeClr>
                </a:solidFill>
                <a:latin typeface="NTPreCursivefk normal" charset="0"/>
                <a:ea typeface="NTPreCursivefk normal" charset="0"/>
                <a:cs typeface="NTPreCursivefk normal" charset="0"/>
              </a:rPr>
              <a:t> within the lines does it mean you will never be good at drawing?</a:t>
            </a: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99" y="1455467"/>
            <a:ext cx="4633651" cy="4633651"/>
          </a:xfrm>
          <a:prstGeom prst="rect">
            <a:avLst/>
          </a:prstGeom>
        </p:spPr>
      </p:pic>
    </p:spTree>
    <p:extLst>
      <p:ext uri="{BB962C8B-B14F-4D97-AF65-F5344CB8AC3E}">
        <p14:creationId xmlns:p14="http://schemas.microsoft.com/office/powerpoint/2010/main" val="65467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89715" y="2528776"/>
            <a:ext cx="10515600" cy="1325563"/>
          </a:xfrm>
        </p:spPr>
        <p:txBody>
          <a:bodyPr>
            <a:normAutofit fontScale="90000"/>
          </a:bodyPr>
          <a:lstStyle/>
          <a:p>
            <a:r>
              <a:rPr lang="en-US" b="1" dirty="0">
                <a:solidFill>
                  <a:schemeClr val="accent5">
                    <a:lumMod val="75000"/>
                  </a:schemeClr>
                </a:solidFill>
                <a:latin typeface="NTPreCursivefk normal" charset="0"/>
                <a:ea typeface="NTPreCursivefk normal" charset="0"/>
                <a:cs typeface="NTPreCursivefk normal" charset="0"/>
              </a:rPr>
              <a:t>No, it means this is going to take some time and effort. </a:t>
            </a:r>
            <a:br>
              <a:rPr lang="en-US" b="1" dirty="0">
                <a:solidFill>
                  <a:schemeClr val="accent5">
                    <a:lumMod val="75000"/>
                  </a:schemeClr>
                </a:solidFill>
                <a:latin typeface="NTPreCursivefk normal" charset="0"/>
                <a:ea typeface="NTPreCursivefk normal" charset="0"/>
                <a:cs typeface="NTPreCursivefk normal" charset="0"/>
              </a:rPr>
            </a:br>
            <a:r>
              <a:rPr lang="en-US" b="1" dirty="0">
                <a:solidFill>
                  <a:schemeClr val="accent5">
                    <a:lumMod val="75000"/>
                  </a:schemeClr>
                </a:solidFill>
                <a:latin typeface="NTPreCursivefk normal" charset="0"/>
                <a:ea typeface="NTPreCursivefk normal" charset="0"/>
                <a:cs typeface="NTPreCursivefk normal" charset="0"/>
              </a:rPr>
              <a:t>I need to </a:t>
            </a:r>
            <a:r>
              <a:rPr lang="en-US" b="1" dirty="0" err="1">
                <a:solidFill>
                  <a:schemeClr val="accent5">
                    <a:lumMod val="75000"/>
                  </a:schemeClr>
                </a:solidFill>
                <a:latin typeface="NTPreCursivefk normal" charset="0"/>
                <a:ea typeface="NTPreCursivefk normal" charset="0"/>
                <a:cs typeface="NTPreCursivefk normal" charset="0"/>
              </a:rPr>
              <a:t>practise</a:t>
            </a:r>
            <a:r>
              <a:rPr lang="en-US" b="1" dirty="0">
                <a:solidFill>
                  <a:schemeClr val="accent5">
                    <a:lumMod val="75000"/>
                  </a:schemeClr>
                </a:solidFill>
                <a:latin typeface="NTPreCursivefk normal" charset="0"/>
                <a:ea typeface="NTPreCursivefk normal" charset="0"/>
                <a:cs typeface="NTPreCursivefk normal" charset="0"/>
              </a:rPr>
              <a:t>.</a:t>
            </a:r>
            <a:endParaRPr lang="en-GB" b="1" dirty="0">
              <a:solidFill>
                <a:schemeClr val="accent5">
                  <a:lumMod val="75000"/>
                </a:schemeClr>
              </a:solidFill>
              <a:latin typeface="NTPreCursivefk normal" charset="0"/>
              <a:ea typeface="NTPreCursivefk normal" charset="0"/>
              <a:cs typeface="NTPreCursivefk normal"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spTree>
    <p:extLst>
      <p:ext uri="{BB962C8B-B14F-4D97-AF65-F5344CB8AC3E}">
        <p14:creationId xmlns:p14="http://schemas.microsoft.com/office/powerpoint/2010/main" val="1629527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28" y="1400786"/>
            <a:ext cx="5008808" cy="4266462"/>
          </a:xfrm>
        </p:spPr>
        <p:txBody>
          <a:bodyPr>
            <a:normAutofit/>
          </a:bodyPr>
          <a:lstStyle/>
          <a:p>
            <a:r>
              <a:rPr lang="en-US" b="1" dirty="0">
                <a:solidFill>
                  <a:schemeClr val="accent5">
                    <a:lumMod val="75000"/>
                  </a:schemeClr>
                </a:solidFill>
                <a:latin typeface="NTPreCursivefk normal" charset="0"/>
                <a:ea typeface="NTPreCursivefk normal" charset="0"/>
                <a:cs typeface="NTPreCursivefk normal" charset="0"/>
              </a:rPr>
              <a:t>If speaking in front of the class makes you embarrassed, does it mean you will always be shy?</a:t>
            </a:r>
            <a:r>
              <a:rPr lang="en-GB" b="1" dirty="0">
                <a:solidFill>
                  <a:schemeClr val="accent2"/>
                </a:solidFill>
              </a:rPr>
              <a:t/>
            </a:r>
            <a:br>
              <a:rPr lang="en-GB" b="1" dirty="0">
                <a:solidFill>
                  <a:schemeClr val="accent2"/>
                </a:solidFill>
              </a:rPr>
            </a:br>
            <a:endParaRPr lang="en-GB" b="1" dirty="0">
              <a:solidFill>
                <a:schemeClr val="accent2"/>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349" y="2156264"/>
            <a:ext cx="6426200" cy="4305300"/>
          </a:xfrm>
          <a:prstGeom prst="rect">
            <a:avLst/>
          </a:prstGeom>
        </p:spPr>
      </p:pic>
    </p:spTree>
    <p:extLst>
      <p:ext uri="{BB962C8B-B14F-4D97-AF65-F5344CB8AC3E}">
        <p14:creationId xmlns:p14="http://schemas.microsoft.com/office/powerpoint/2010/main" val="459728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6824" y="1609860"/>
            <a:ext cx="10663706" cy="42664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accent5">
                    <a:lumMod val="75000"/>
                  </a:schemeClr>
                </a:solidFill>
                <a:latin typeface="NTPreCursivefk normal" charset="0"/>
                <a:ea typeface="NTPreCursivefk normal" charset="0"/>
                <a:cs typeface="NTPreCursivefk normal" charset="0"/>
              </a:rPr>
              <a:t>I find this difficult at the moment, but I can practise being confident.</a:t>
            </a:r>
            <a:r>
              <a:rPr lang="en-GB" b="1" dirty="0">
                <a:solidFill>
                  <a:schemeClr val="accent2"/>
                </a:solidFill>
              </a:rPr>
              <a:t/>
            </a:r>
            <a:br>
              <a:rPr lang="en-GB" b="1" dirty="0">
                <a:solidFill>
                  <a:schemeClr val="accent2"/>
                </a:solidFill>
              </a:rPr>
            </a:br>
            <a:endParaRPr lang="en-US" b="1" dirty="0">
              <a:solidFill>
                <a:schemeClr val="accent2"/>
              </a:solidFill>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0135870" y="266083"/>
            <a:ext cx="2056130" cy="920115"/>
          </a:xfrm>
          <a:prstGeom prst="rect">
            <a:avLst/>
          </a:prstGeom>
          <a:noFill/>
        </p:spPr>
      </p:pic>
    </p:spTree>
    <p:extLst>
      <p:ext uri="{BB962C8B-B14F-4D97-AF65-F5344CB8AC3E}">
        <p14:creationId xmlns:p14="http://schemas.microsoft.com/office/powerpoint/2010/main" val="96248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094" y="301214"/>
            <a:ext cx="8790535" cy="5875749"/>
          </a:xfrm>
        </p:spPr>
        <p:txBody>
          <a:bodyPr/>
          <a:lstStyle/>
          <a:p>
            <a:pPr marL="0" indent="0">
              <a:buNone/>
            </a:pPr>
            <a:r>
              <a:rPr lang="en-US" sz="4000" dirty="0">
                <a:latin typeface="NTPreCursivefk normal" charset="0"/>
                <a:ea typeface="NTPreCursivefk normal" charset="0"/>
                <a:cs typeface="NTPreCursivefk normal" charset="0"/>
              </a:rPr>
              <a:t>One day a woman called </a:t>
            </a:r>
            <a:r>
              <a:rPr lang="en-US" sz="4000" dirty="0" err="1">
                <a:latin typeface="NTPreCursivefk normal" charset="0"/>
                <a:ea typeface="NTPreCursivefk normal" charset="0"/>
                <a:cs typeface="NTPreCursivefk normal" charset="0"/>
              </a:rPr>
              <a:t>Ranya</a:t>
            </a:r>
            <a:r>
              <a:rPr lang="en-US" sz="4000" dirty="0">
                <a:latin typeface="NTPreCursivefk normal" charset="0"/>
                <a:ea typeface="NTPreCursivefk normal" charset="0"/>
                <a:cs typeface="NTPreCursivefk normal" charset="0"/>
              </a:rPr>
              <a:t> Kelly needed an empty cardboard box to post a package in. She knew lots of shops throw away boxes, so she went behind a shoe shop to look for a box. </a:t>
            </a:r>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259" y="2734236"/>
            <a:ext cx="5080000" cy="3810000"/>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0397341" y="187524"/>
            <a:ext cx="1699260" cy="785477"/>
          </a:xfrm>
          <a:prstGeom prst="rect">
            <a:avLst/>
          </a:prstGeom>
          <a:noFill/>
        </p:spPr>
      </p:pic>
    </p:spTree>
    <p:extLst>
      <p:ext uri="{BB962C8B-B14F-4D97-AF65-F5344CB8AC3E}">
        <p14:creationId xmlns:p14="http://schemas.microsoft.com/office/powerpoint/2010/main" val="87396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503" y="1361702"/>
            <a:ext cx="11167334" cy="4351338"/>
          </a:xfrm>
        </p:spPr>
        <p:txBody>
          <a:bodyPr>
            <a:noAutofit/>
          </a:bodyPr>
          <a:lstStyle/>
          <a:p>
            <a:pPr marL="0" indent="0" algn="ctr">
              <a:buNone/>
            </a:pPr>
            <a:r>
              <a:rPr lang="en-US" sz="4000" dirty="0">
                <a:latin typeface="NTPreCursivefk normal" charset="0"/>
                <a:ea typeface="NTPreCursivefk normal" charset="0"/>
                <a:cs typeface="NTPreCursivefk normal" charset="0"/>
              </a:rPr>
              <a:t>She could hardly believe her eyes!</a:t>
            </a:r>
          </a:p>
          <a:p>
            <a:pPr marL="0" indent="0" algn="ctr">
              <a:buNone/>
            </a:pPr>
            <a:r>
              <a:rPr lang="en-US" sz="4000" dirty="0">
                <a:latin typeface="NTPreCursivefk normal" charset="0"/>
                <a:ea typeface="NTPreCursivefk normal" charset="0"/>
                <a:cs typeface="NTPreCursivefk normal" charset="0"/>
              </a:rPr>
              <a:t>Mixed in with all the rubbish were hundreds of brand new shoes!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7" t="16277" r="-227" b="21435"/>
          <a:stretch/>
        </p:blipFill>
        <p:spPr>
          <a:xfrm>
            <a:off x="1212477" y="3790110"/>
            <a:ext cx="10058400" cy="192293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258745" y="219868"/>
            <a:ext cx="1699260" cy="785477"/>
          </a:xfrm>
          <a:prstGeom prst="rect">
            <a:avLst/>
          </a:prstGeom>
          <a:noFill/>
        </p:spPr>
      </p:pic>
    </p:spTree>
    <p:extLst>
      <p:ext uri="{BB962C8B-B14F-4D97-AF65-F5344CB8AC3E}">
        <p14:creationId xmlns:p14="http://schemas.microsoft.com/office/powerpoint/2010/main" val="117718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3458" y="686117"/>
            <a:ext cx="4155141" cy="6710082"/>
          </a:xfrm>
        </p:spPr>
        <p:txBody>
          <a:bodyPr vert="horz" lIns="91440" tIns="45720" rIns="91440" bIns="45720" rtlCol="0" anchor="t">
            <a:normAutofit/>
          </a:bodyPr>
          <a:lstStyle/>
          <a:p>
            <a:pPr marL="0" indent="0">
              <a:buNone/>
            </a:pPr>
            <a:r>
              <a:rPr lang="en-US" sz="4000" dirty="0">
                <a:latin typeface="NTPreCursivefk normal" charset="0"/>
                <a:ea typeface="NTPreCursivefk normal" charset="0"/>
                <a:cs typeface="NTPreCursivefk normal" charset="0"/>
              </a:rPr>
              <a:t>She knew there were lots of people who needed shoes but </a:t>
            </a:r>
            <a:r>
              <a:rPr lang="en-US" sz="4000" dirty="0" err="1">
                <a:latin typeface="NTPreCursivefk normal" charset="0"/>
                <a:ea typeface="NTPreCursivefk normal" charset="0"/>
                <a:cs typeface="NTPreCursivefk normal" charset="0"/>
              </a:rPr>
              <a:t>couldn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afford to buy them. She took the shoes and gave them to people at a community </a:t>
            </a:r>
            <a:r>
              <a:rPr lang="en-US" sz="4000" dirty="0" err="1">
                <a:latin typeface="NTPreCursivefk normal" charset="0"/>
                <a:ea typeface="NTPreCursivefk normal" charset="0"/>
                <a:cs typeface="NTPreCursivefk normal" charset="0"/>
              </a:rPr>
              <a:t>centre</a:t>
            </a:r>
            <a:r>
              <a:rPr lang="en-US" sz="4000" dirty="0">
                <a:latin typeface="NTPreCursivefk normal" charset="0"/>
                <a:ea typeface="NTPreCursivefk normal" charset="0"/>
                <a:cs typeface="NTPreCursivefk normal" charset="0"/>
              </a:rPr>
              <a:t> so they could give them to families that needed them. </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1" y="1279468"/>
            <a:ext cx="7055224" cy="5523380"/>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10501" y="248583"/>
            <a:ext cx="1699260" cy="785477"/>
          </a:xfrm>
          <a:prstGeom prst="rect">
            <a:avLst/>
          </a:prstGeom>
          <a:noFill/>
        </p:spPr>
      </p:pic>
    </p:spTree>
    <p:extLst>
      <p:ext uri="{BB962C8B-B14F-4D97-AF65-F5344CB8AC3E}">
        <p14:creationId xmlns:p14="http://schemas.microsoft.com/office/powerpoint/2010/main" val="895462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189" y="476885"/>
            <a:ext cx="5871211" cy="5036409"/>
          </a:xfrm>
          <a:ln>
            <a:solidFill>
              <a:schemeClr val="tx1"/>
            </a:solidFill>
          </a:ln>
        </p:spPr>
        <p:txBody>
          <a:bodyPr vert="horz" lIns="91440" tIns="45720" rIns="91440" bIns="45720" rtlCol="0" anchor="t">
            <a:normAutofit/>
          </a:bodyPr>
          <a:lstStyle/>
          <a:p>
            <a:pPr marL="0" indent="0">
              <a:buNone/>
            </a:pPr>
            <a:r>
              <a:rPr lang="en-US" sz="4000" dirty="0">
                <a:latin typeface="NTPreCursivefk normal" charset="0"/>
                <a:ea typeface="NTPreCursivefk normal" charset="0"/>
                <a:cs typeface="NTPreCursivefk normal" charset="0"/>
              </a:rPr>
              <a:t>The people at the </a:t>
            </a:r>
            <a:r>
              <a:rPr lang="en-US" sz="4000" dirty="0" err="1">
                <a:latin typeface="NTPreCursivefk normal" charset="0"/>
                <a:ea typeface="NTPreCursivefk normal" charset="0"/>
                <a:cs typeface="NTPreCursivefk normal" charset="0"/>
              </a:rPr>
              <a:t>centre</a:t>
            </a:r>
            <a:r>
              <a:rPr lang="en-US" sz="4000" dirty="0">
                <a:latin typeface="NTPreCursivefk normal" charset="0"/>
                <a:ea typeface="NTPreCursivefk normal" charset="0"/>
                <a:cs typeface="NTPreCursivefk normal" charset="0"/>
              </a:rPr>
              <a:t> were so glad of the shoes. </a:t>
            </a:r>
          </a:p>
          <a:p>
            <a:pPr marL="0" indent="0">
              <a:buNone/>
            </a:pP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went back to the shop again, and each time she found brand new shoes being thrown away, and she took them to the community </a:t>
            </a:r>
            <a:r>
              <a:rPr lang="en-US" sz="4000" dirty="0" err="1">
                <a:latin typeface="NTPreCursivefk normal" charset="0"/>
                <a:ea typeface="NTPreCursivefk normal" charset="0"/>
                <a:cs typeface="NTPreCursivefk normal" charset="0"/>
              </a:rPr>
              <a:t>centre</a:t>
            </a:r>
            <a:r>
              <a:rPr lang="en-US" sz="4000" dirty="0">
                <a:latin typeface="NTPreCursivefk normal" charset="0"/>
                <a:ea typeface="NTPreCursivefk normal" charset="0"/>
                <a:cs typeface="NTPreCursivefk normal" charset="0"/>
              </a:rPr>
              <a:t>.</a:t>
            </a:r>
            <a:r>
              <a:rPr lang="en-US" sz="4400" dirty="0">
                <a:latin typeface="NTPreCursivefk normal" charset="0"/>
                <a:ea typeface="NTPreCursivefk normal" charset="0"/>
                <a:cs typeface="NTPreCursivefk normal"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734" y="234838"/>
            <a:ext cx="4723653" cy="6292262"/>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43265" y="5916707"/>
            <a:ext cx="1699260" cy="785477"/>
          </a:xfrm>
          <a:prstGeom prst="rect">
            <a:avLst/>
          </a:prstGeom>
          <a:noFill/>
        </p:spPr>
      </p:pic>
    </p:spTree>
    <p:extLst>
      <p:ext uri="{BB962C8B-B14F-4D97-AF65-F5344CB8AC3E}">
        <p14:creationId xmlns:p14="http://schemas.microsoft.com/office/powerpoint/2010/main" val="178095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0965" y="1247848"/>
            <a:ext cx="9576771" cy="2589044"/>
          </a:xfrm>
        </p:spPr>
        <p:txBody>
          <a:bodyPr vert="horz" lIns="91440" tIns="45720" rIns="91440" bIns="45720" rtlCol="0" anchor="t">
            <a:normAutofit fontScale="92500"/>
          </a:bodyPr>
          <a:lstStyle/>
          <a:p>
            <a:pPr marL="0" indent="0">
              <a:buNone/>
            </a:pPr>
            <a:r>
              <a:rPr lang="en-US" sz="4000" dirty="0">
                <a:latin typeface="NTPreCursivefk normal" charset="0"/>
                <a:ea typeface="NTPreCursivefk normal" charset="0"/>
                <a:cs typeface="NTPreCursivefk normal" charset="0"/>
              </a:rPr>
              <a:t>When the store manager found out he was really angry.</a:t>
            </a:r>
          </a:p>
          <a:p>
            <a:pPr marL="0" indent="0">
              <a:buNone/>
            </a:pPr>
            <a:endParaRPr lang="en-US" sz="4000" dirty="0">
              <a:latin typeface="NTPreCursivefk normal" charset="0"/>
              <a:ea typeface="NTPreCursivefk normal" charset="0"/>
              <a:cs typeface="NTPreCursivefk normal" charset="0"/>
            </a:endParaRPr>
          </a:p>
          <a:p>
            <a:pPr marL="0" indent="0">
              <a:buNone/>
            </a:pPr>
            <a:r>
              <a:rPr lang="en-US" sz="4000" dirty="0">
                <a:latin typeface="NTPreCursivefk normal" charset="0"/>
                <a:ea typeface="NTPreCursivefk normal" charset="0"/>
                <a:cs typeface="NTPreCursivefk normal" charset="0"/>
              </a:rPr>
              <a:t>He said that he was throwing them away because he </a:t>
            </a:r>
            <a:r>
              <a:rPr lang="en-US" sz="4000" dirty="0" err="1">
                <a:latin typeface="NTPreCursivefk normal" charset="0"/>
                <a:ea typeface="NTPreCursivefk normal" charset="0"/>
                <a:cs typeface="NTPreCursivefk normal" charset="0"/>
              </a:rPr>
              <a:t>couldn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sell them, so he </a:t>
            </a:r>
            <a:r>
              <a:rPr lang="en-US" sz="4000" dirty="0" err="1">
                <a:latin typeface="NTPreCursivefk normal" charset="0"/>
                <a:ea typeface="NTPreCursivefk normal" charset="0"/>
                <a:cs typeface="NTPreCursivefk normal" charset="0"/>
              </a:rPr>
              <a:t>didn</a:t>
            </a:r>
            <a:r>
              <a:rPr lang="fr-FR" sz="4000" dirty="0">
                <a:latin typeface="NTPreCursivefk normal" charset="0"/>
                <a:ea typeface="NTPreCursivefk normal" charset="0"/>
                <a:cs typeface="NTPreCursivefk normal" charset="0"/>
              </a:rPr>
              <a:t>’</a:t>
            </a:r>
            <a:r>
              <a:rPr lang="en-US" sz="4000" dirty="0">
                <a:latin typeface="NTPreCursivefk normal" charset="0"/>
                <a:ea typeface="NTPreCursivefk normal" charset="0"/>
                <a:cs typeface="NTPreCursivefk normal" charset="0"/>
              </a:rPr>
              <a:t>t want people to wear them.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469340"/>
            <a:ext cx="3254188" cy="29583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12" y="3662081"/>
            <a:ext cx="3254188" cy="29583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888" y="4743120"/>
            <a:ext cx="5488641" cy="1684573"/>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0492740" y="84146"/>
            <a:ext cx="1699260" cy="785477"/>
          </a:xfrm>
          <a:prstGeom prst="rect">
            <a:avLst/>
          </a:prstGeom>
          <a:noFill/>
        </p:spPr>
      </p:pic>
    </p:spTree>
    <p:extLst>
      <p:ext uri="{BB962C8B-B14F-4D97-AF65-F5344CB8AC3E}">
        <p14:creationId xmlns:p14="http://schemas.microsoft.com/office/powerpoint/2010/main" val="836604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801" y="357692"/>
            <a:ext cx="9575751" cy="3582297"/>
          </a:xfrm>
          <a:ln>
            <a:solidFill>
              <a:schemeClr val="tx1"/>
            </a:solidFill>
          </a:ln>
        </p:spPr>
        <p:txBody>
          <a:bodyPr>
            <a:normAutofit fontScale="92500"/>
          </a:bodyPr>
          <a:lstStyle/>
          <a:p>
            <a:pPr marL="0" indent="0">
              <a:buNone/>
            </a:pPr>
            <a:r>
              <a:rPr lang="en-US" sz="4000" dirty="0">
                <a:latin typeface="NTPreCursivefk normal" charset="0"/>
                <a:ea typeface="NTPreCursivefk normal" charset="0"/>
                <a:cs typeface="NTPreCursivefk normal" charset="0"/>
              </a:rPr>
              <a:t>The next time </a:t>
            </a: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went to the back of the store, the brand new shoes had all been cut up before they were put there!</a:t>
            </a:r>
          </a:p>
          <a:p>
            <a:pPr marL="0" indent="0">
              <a:buNone/>
            </a:pPr>
            <a:r>
              <a:rPr lang="en-US" sz="4000" dirty="0">
                <a:latin typeface="NTPreCursivefk normal" charset="0"/>
                <a:ea typeface="NTPreCursivefk normal" charset="0"/>
                <a:cs typeface="NTPreCursivefk normal" charset="0"/>
              </a:rPr>
              <a:t> Sometimes they were all covered in paint so people would be too embarrassed to wear them. </a:t>
            </a:r>
            <a:r>
              <a:rPr lang="en-US" sz="4000" dirty="0" err="1">
                <a:latin typeface="NTPreCursivefk normal" charset="0"/>
                <a:ea typeface="NTPreCursivefk normal" charset="0"/>
                <a:cs typeface="NTPreCursivefk normal" charset="0"/>
              </a:rPr>
              <a:t>Mrs</a:t>
            </a:r>
            <a:r>
              <a:rPr lang="en-US" sz="4000" dirty="0">
                <a:latin typeface="NTPreCursivefk normal" charset="0"/>
                <a:ea typeface="NTPreCursivefk normal" charset="0"/>
                <a:cs typeface="NTPreCursivefk normal" charset="0"/>
              </a:rPr>
              <a:t> Kelly just cleaned the paint off and made them nice shoes again.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823" r="50314"/>
          <a:stretch/>
        </p:blipFill>
        <p:spPr>
          <a:xfrm>
            <a:off x="9352429" y="3939989"/>
            <a:ext cx="2839571" cy="27499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640" t="26078" r="3986" b="28627"/>
          <a:stretch/>
        </p:blipFill>
        <p:spPr>
          <a:xfrm>
            <a:off x="227111" y="4638703"/>
            <a:ext cx="4007225" cy="19864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718" y="3917410"/>
            <a:ext cx="3767667" cy="3429000"/>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10492740" y="100665"/>
            <a:ext cx="1699260" cy="785477"/>
          </a:xfrm>
          <a:prstGeom prst="rect">
            <a:avLst/>
          </a:prstGeom>
          <a:noFill/>
        </p:spPr>
      </p:pic>
    </p:spTree>
    <p:extLst>
      <p:ext uri="{BB962C8B-B14F-4D97-AF65-F5344CB8AC3E}">
        <p14:creationId xmlns:p14="http://schemas.microsoft.com/office/powerpoint/2010/main" val="123360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911" y="258184"/>
            <a:ext cx="11127889" cy="5918779"/>
          </a:xfrm>
        </p:spPr>
        <p:txBody>
          <a:bodyPr vert="horz" lIns="91440" tIns="45720" rIns="91440" bIns="45720" rtlCol="0" anchor="t">
            <a:noAutofit/>
          </a:bodyPr>
          <a:lstStyle/>
          <a:p>
            <a:pPr marL="0" indent="0">
              <a:buNone/>
            </a:pPr>
            <a:r>
              <a:rPr lang="en-US" sz="3600" dirty="0">
                <a:latin typeface="NTPreCursivefk normal" charset="0"/>
                <a:ea typeface="NTPreCursivefk normal" charset="0"/>
                <a:cs typeface="NTPreCursivefk normal" charset="0"/>
              </a:rPr>
              <a:t>The store manager got even ANGRIER!</a:t>
            </a:r>
          </a:p>
          <a:p>
            <a:pPr marL="0" indent="0">
              <a:buNone/>
            </a:pPr>
            <a:endParaRPr lang="en-US" sz="4000" dirty="0">
              <a:latin typeface="NTPreCursivefk normal" charset="0"/>
              <a:ea typeface="NTPreCursivefk normal" charset="0"/>
              <a:cs typeface="NTPreCursivefk normal" charset="0"/>
            </a:endParaRPr>
          </a:p>
          <a:p>
            <a:pPr marL="0" indent="0">
              <a:buNone/>
            </a:pPr>
            <a:r>
              <a:rPr lang="en-US" sz="3600" dirty="0">
                <a:latin typeface="NTPreCursivefk normal" charset="0"/>
                <a:ea typeface="NTPreCursivefk normal" charset="0"/>
                <a:cs typeface="NTPreCursivefk normal" charset="0"/>
              </a:rPr>
              <a:t>He said she was stealing from his shop. He said he would call the police if she took any more shoes. </a:t>
            </a:r>
          </a:p>
          <a:p>
            <a:pPr marL="0" indent="0">
              <a:buNone/>
            </a:pPr>
            <a:endParaRPr lang="en-US" sz="4000" dirty="0">
              <a:latin typeface="NTPreCursivefk normal" charset="0"/>
              <a:ea typeface="NTPreCursivefk normal" charset="0"/>
              <a:cs typeface="NTPreCursivefk normal" charset="0"/>
            </a:endParaRPr>
          </a:p>
          <a:p>
            <a:pPr marL="0" indent="0">
              <a:buNone/>
            </a:pPr>
            <a:r>
              <a:rPr lang="en-US" sz="3600" dirty="0" err="1">
                <a:latin typeface="NTPreCursivefk normal" charset="0"/>
                <a:ea typeface="NTPreCursivefk normal" charset="0"/>
                <a:cs typeface="NTPreCursivefk normal" charset="0"/>
              </a:rPr>
              <a:t>Ranya</a:t>
            </a:r>
            <a:r>
              <a:rPr lang="en-US" sz="3600" dirty="0">
                <a:latin typeface="NTPreCursivefk normal" charset="0"/>
                <a:ea typeface="NTPreCursivefk normal" charset="0"/>
                <a:cs typeface="NTPreCursivefk normal" charset="0"/>
              </a:rPr>
              <a:t> Kelly was in trouble.  It was a lot of work to sort hundreds of shoes and to clean them up. She was spending hours fixing shoes instead of being with her family and doing the things she enjoyed. Now – on top of all that – she might get arrested!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11" y="5832977"/>
            <a:ext cx="1653181" cy="110265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4108"/>
          <a:stretch/>
        </p:blipFill>
        <p:spPr>
          <a:xfrm>
            <a:off x="7379371" y="0"/>
            <a:ext cx="2233021" cy="1646390"/>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10280193" y="198402"/>
            <a:ext cx="1699260" cy="785477"/>
          </a:xfrm>
          <a:prstGeom prst="rect">
            <a:avLst/>
          </a:prstGeom>
          <a:noFill/>
        </p:spPr>
      </p:pic>
    </p:spTree>
    <p:extLst>
      <p:ext uri="{BB962C8B-B14F-4D97-AF65-F5344CB8AC3E}">
        <p14:creationId xmlns:p14="http://schemas.microsoft.com/office/powerpoint/2010/main" val="1682061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744</Words>
  <Application>Microsoft Macintosh PowerPoint</Application>
  <PresentationFormat>Widescreen</PresentationFormat>
  <Paragraphs>63</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NTPreCursivefk normal</vt:lpstr>
      <vt:lpstr>Arial</vt:lpstr>
      <vt:lpstr>Office Theme</vt:lpstr>
      <vt:lpstr>PowerPoint Presentation</vt:lpstr>
      <vt:lpstr>The Shoe Lady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someone doesn’t come to your party does it mean they don’t like you?</vt:lpstr>
      <vt:lpstr>PowerPoint Presentation</vt:lpstr>
      <vt:lpstr>If you got 7/10 in a spelling test even though you studied really hard, does it mean you’ll never learn to spell those words? </vt:lpstr>
      <vt:lpstr>No, mistakes help us to learn and improve. It just means you need to practise a bit more.  A week ago you’d have got 0/10! </vt:lpstr>
      <vt:lpstr>If someone tells you off does it mean they don’t like you?</vt:lpstr>
      <vt:lpstr>No, it just means that you made the wrong choice that time.</vt:lpstr>
      <vt:lpstr>If you can’t colour within the lines does it mean you will never be good at drawing?</vt:lpstr>
      <vt:lpstr>No, it means this is going to take some time and effort.  I need to practise.</vt:lpstr>
      <vt:lpstr>If speaking in front of the class makes you embarrassed, does it mean you will always be shy?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Shoe Lady </dc:title>
  <dc:creator>Jennifer Gifford</dc:creator>
  <cp:lastModifiedBy>Microsoft Office User</cp:lastModifiedBy>
  <cp:revision>29</cp:revision>
  <dcterms:created xsi:type="dcterms:W3CDTF">2016-02-02T13:09:03Z</dcterms:created>
  <dcterms:modified xsi:type="dcterms:W3CDTF">2016-05-11T15:35:17Z</dcterms:modified>
</cp:coreProperties>
</file>