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3" r:id="rId5"/>
    <p:sldId id="264" r:id="rId6"/>
    <p:sldId id="265" r:id="rId7"/>
    <p:sldId id="268" r:id="rId8"/>
    <p:sldId id="269" r:id="rId9"/>
    <p:sldId id="270" r:id="rId10"/>
    <p:sldId id="256" r:id="rId11"/>
    <p:sldId id="257" r:id="rId12"/>
    <p:sldId id="258" r:id="rId13"/>
    <p:sldId id="259" r:id="rId14"/>
    <p:sldId id="260"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95833"/>
  </p:normalViewPr>
  <p:slideViewPr>
    <p:cSldViewPr snapToGrid="0">
      <p:cViewPr varScale="1">
        <p:scale>
          <a:sx n="107" d="100"/>
          <a:sy n="107"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FCA0C-D83A-461B-A6F8-829DD5C08EFB}" type="datetimeFigureOut">
              <a:rPr lang="en-US"/>
              <a:t>5/11/16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9DCA4-840E-456F-B12A-3502F73A1EE7}" type="slidenum">
              <a:rPr lang="en-US"/>
              <a:t>‹#›</a:t>
            </a:fld>
            <a:endParaRPr lang="en-US"/>
          </a:p>
        </p:txBody>
      </p:sp>
    </p:spTree>
    <p:extLst>
      <p:ext uri="{BB962C8B-B14F-4D97-AF65-F5344CB8AC3E}">
        <p14:creationId xmlns:p14="http://schemas.microsoft.com/office/powerpoint/2010/main" val="404920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1</a:t>
            </a:fld>
            <a:endParaRPr lang="en-US"/>
          </a:p>
        </p:txBody>
      </p:sp>
    </p:spTree>
    <p:extLst>
      <p:ext uri="{BB962C8B-B14F-4D97-AF65-F5344CB8AC3E}">
        <p14:creationId xmlns:p14="http://schemas.microsoft.com/office/powerpoint/2010/main" val="232846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10</a:t>
            </a:fld>
            <a:endParaRPr lang="en-US"/>
          </a:p>
        </p:txBody>
      </p:sp>
    </p:spTree>
    <p:extLst>
      <p:ext uri="{BB962C8B-B14F-4D97-AF65-F5344CB8AC3E}">
        <p14:creationId xmlns:p14="http://schemas.microsoft.com/office/powerpoint/2010/main" val="207941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11</a:t>
            </a:fld>
            <a:endParaRPr lang="en-US"/>
          </a:p>
        </p:txBody>
      </p:sp>
    </p:spTree>
    <p:extLst>
      <p:ext uri="{BB962C8B-B14F-4D97-AF65-F5344CB8AC3E}">
        <p14:creationId xmlns:p14="http://schemas.microsoft.com/office/powerpoint/2010/main" val="256995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12</a:t>
            </a:fld>
            <a:endParaRPr lang="en-US"/>
          </a:p>
        </p:txBody>
      </p:sp>
    </p:spTree>
    <p:extLst>
      <p:ext uri="{BB962C8B-B14F-4D97-AF65-F5344CB8AC3E}">
        <p14:creationId xmlns:p14="http://schemas.microsoft.com/office/powerpoint/2010/main" val="229143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2</a:t>
            </a:fld>
            <a:endParaRPr lang="en-US"/>
          </a:p>
        </p:txBody>
      </p:sp>
    </p:spTree>
    <p:extLst>
      <p:ext uri="{BB962C8B-B14F-4D97-AF65-F5344CB8AC3E}">
        <p14:creationId xmlns:p14="http://schemas.microsoft.com/office/powerpoint/2010/main" val="75029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3</a:t>
            </a:fld>
            <a:endParaRPr lang="en-US"/>
          </a:p>
        </p:txBody>
      </p:sp>
    </p:spTree>
    <p:extLst>
      <p:ext uri="{BB962C8B-B14F-4D97-AF65-F5344CB8AC3E}">
        <p14:creationId xmlns:p14="http://schemas.microsoft.com/office/powerpoint/2010/main" val="322588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4</a:t>
            </a:fld>
            <a:endParaRPr lang="en-US"/>
          </a:p>
        </p:txBody>
      </p:sp>
    </p:spTree>
    <p:extLst>
      <p:ext uri="{BB962C8B-B14F-4D97-AF65-F5344CB8AC3E}">
        <p14:creationId xmlns:p14="http://schemas.microsoft.com/office/powerpoint/2010/main" val="362087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5</a:t>
            </a:fld>
            <a:endParaRPr lang="en-US"/>
          </a:p>
        </p:txBody>
      </p:sp>
    </p:spTree>
    <p:extLst>
      <p:ext uri="{BB962C8B-B14F-4D97-AF65-F5344CB8AC3E}">
        <p14:creationId xmlns:p14="http://schemas.microsoft.com/office/powerpoint/2010/main" val="19554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6</a:t>
            </a:fld>
            <a:endParaRPr lang="en-US"/>
          </a:p>
        </p:txBody>
      </p:sp>
    </p:spTree>
    <p:extLst>
      <p:ext uri="{BB962C8B-B14F-4D97-AF65-F5344CB8AC3E}">
        <p14:creationId xmlns:p14="http://schemas.microsoft.com/office/powerpoint/2010/main" val="183086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7</a:t>
            </a:fld>
            <a:endParaRPr lang="en-US"/>
          </a:p>
        </p:txBody>
      </p:sp>
    </p:spTree>
    <p:extLst>
      <p:ext uri="{BB962C8B-B14F-4D97-AF65-F5344CB8AC3E}">
        <p14:creationId xmlns:p14="http://schemas.microsoft.com/office/powerpoint/2010/main" val="75073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8</a:t>
            </a:fld>
            <a:endParaRPr lang="en-US"/>
          </a:p>
        </p:txBody>
      </p:sp>
    </p:spTree>
    <p:extLst>
      <p:ext uri="{BB962C8B-B14F-4D97-AF65-F5344CB8AC3E}">
        <p14:creationId xmlns:p14="http://schemas.microsoft.com/office/powerpoint/2010/main" val="36640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9DCA4-840E-456F-B12A-3502F73A1EE7}" type="slidenum">
              <a:rPr lang="en-US"/>
              <a:t>9</a:t>
            </a:fld>
            <a:endParaRPr lang="en-US"/>
          </a:p>
        </p:txBody>
      </p:sp>
    </p:spTree>
    <p:extLst>
      <p:ext uri="{BB962C8B-B14F-4D97-AF65-F5344CB8AC3E}">
        <p14:creationId xmlns:p14="http://schemas.microsoft.com/office/powerpoint/2010/main" val="268169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5/11/16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itle 1"/>
          <p:cNvSpPr txBox="1">
            <a:spLocks/>
          </p:cNvSpPr>
          <p:nvPr/>
        </p:nvSpPr>
        <p:spPr>
          <a:xfrm rot="10800000" flipV="1">
            <a:off x="129540" y="210492"/>
            <a:ext cx="5665470" cy="216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latin typeface="NTPreCursivefk normal" charset="0"/>
                <a:ea typeface="NTPreCursivefk normal" charset="0"/>
                <a:cs typeface="NTPreCursivefk normal" charset="0"/>
              </a:rPr>
              <a:t>Year 2 Spring 2</a:t>
            </a:r>
          </a:p>
          <a:p>
            <a:r>
              <a:rPr lang="en-US" sz="1100" b="1" dirty="0">
                <a:latin typeface="NTPreCursivefk normal" charset="0"/>
                <a:ea typeface="NTPreCursivefk normal" charset="0"/>
                <a:cs typeface="NTPreCursivefk normal" charset="0"/>
              </a:rPr>
              <a:t>Creativity, Honesty, </a:t>
            </a:r>
            <a:r>
              <a:rPr lang="en-US" sz="1100" b="1" dirty="0" err="1">
                <a:latin typeface="NTPreCursivefk normal" charset="0"/>
                <a:ea typeface="NTPreCursivefk normal" charset="0"/>
                <a:cs typeface="NTPreCursivefk normal" charset="0"/>
              </a:rPr>
              <a:t>Humour</a:t>
            </a:r>
            <a:r>
              <a:rPr lang="en-US" sz="1100" b="1" dirty="0">
                <a:latin typeface="NTPreCursivefk normal" charset="0"/>
                <a:ea typeface="NTPreCursivefk normal" charset="0"/>
                <a:cs typeface="NTPreCursivefk normal" charset="0"/>
              </a:rPr>
              <a:t> </a:t>
            </a:r>
            <a:r>
              <a:rPr lang="en-US" sz="1200" b="1" dirty="0">
                <a:latin typeface="NTPreCursivefk normal" charset="0"/>
                <a:ea typeface="NTPreCursivefk normal" charset="0"/>
                <a:cs typeface="NTPreCursivefk normal"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977" y="717286"/>
            <a:ext cx="8288066" cy="5854964"/>
          </a:xfrm>
          <a:prstGeom prst="rect">
            <a:avLst/>
          </a:prstGeom>
        </p:spPr>
      </p:pic>
    </p:spTree>
    <p:extLst>
      <p:ext uri="{BB962C8B-B14F-4D97-AF65-F5344CB8AC3E}">
        <p14:creationId xmlns:p14="http://schemas.microsoft.com/office/powerpoint/2010/main" val="146525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405" t="40319" r="66040" b="32256"/>
          <a:stretch>
            <a:fillRect/>
          </a:stretch>
        </p:blipFill>
        <p:spPr>
          <a:xfrm>
            <a:off x="2981546" y="1351616"/>
            <a:ext cx="6367373" cy="4681165"/>
          </a:xfrm>
          <a:prstGeom prst="rect">
            <a:avLst/>
          </a:prstGeom>
        </p:spPr>
      </p:pic>
      <p:sp>
        <p:nvSpPr>
          <p:cNvPr id="3" name="TextBox 2"/>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44469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t="25987" r="50633" b="48558"/>
          <a:stretch>
            <a:fillRect/>
          </a:stretch>
        </p:blipFill>
        <p:spPr>
          <a:xfrm>
            <a:off x="2853869" y="1321932"/>
            <a:ext cx="6402259" cy="4430739"/>
          </a:xfrm>
          <a:prstGeom prst="rect">
            <a:avLst/>
          </a:prstGeom>
        </p:spPr>
      </p:pic>
      <p:sp>
        <p:nvSpPr>
          <p:cNvPr id="4" name="TextBox 3"/>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64180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l="100" t="68640" r="32878" b="-811"/>
          <a:stretch>
            <a:fillRect/>
          </a:stretch>
        </p:blipFill>
        <p:spPr>
          <a:xfrm>
            <a:off x="2935371" y="1519868"/>
            <a:ext cx="6421676" cy="4112951"/>
          </a:xfrm>
          <a:prstGeom prst="rect">
            <a:avLst/>
          </a:prstGeom>
        </p:spPr>
      </p:pic>
      <p:sp>
        <p:nvSpPr>
          <p:cNvPr id="4" name="TextBox 3"/>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365062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extBox 5"/>
          <p:cNvSpPr txBox="1"/>
          <p:nvPr/>
        </p:nvSpPr>
        <p:spPr>
          <a:xfrm>
            <a:off x="30970" y="-747"/>
            <a:ext cx="4560125" cy="1200329"/>
          </a:xfrm>
          <a:prstGeom prst="rect">
            <a:avLst/>
          </a:prstGeom>
          <a:noFill/>
        </p:spPr>
        <p:txBody>
          <a:bodyPr wrap="square" rtlCol="0">
            <a:spAutoFit/>
          </a:bodyPr>
          <a:lstStyle/>
          <a:p>
            <a:pPr algn="ctr"/>
            <a:r>
              <a:rPr lang="en-US" sz="4400" b="1" dirty="0">
                <a:latin typeface="NTPreCursivefk normal" charset="0"/>
                <a:ea typeface="NTPreCursivefk normal" charset="0"/>
                <a:cs typeface="NTPreCursivefk normal" charset="0"/>
              </a:rPr>
              <a:t>J.M.W. Turner</a:t>
            </a:r>
          </a:p>
          <a:p>
            <a:pPr algn="ctr"/>
            <a:r>
              <a:rPr lang="en-US" sz="2800" b="1" dirty="0">
                <a:latin typeface="NTPreCursivefk normal" charset="0"/>
                <a:ea typeface="NTPreCursivefk normal" charset="0"/>
                <a:cs typeface="NTPreCursivefk normal" charset="0"/>
              </a:rPr>
              <a:t>1775-1851</a:t>
            </a:r>
          </a:p>
        </p:txBody>
      </p:sp>
      <p:sp>
        <p:nvSpPr>
          <p:cNvPr id="7" name="TextBox 6"/>
          <p:cNvSpPr txBox="1"/>
          <p:nvPr/>
        </p:nvSpPr>
        <p:spPr>
          <a:xfrm>
            <a:off x="305761" y="1606804"/>
            <a:ext cx="4154103" cy="6001643"/>
          </a:xfrm>
          <a:prstGeom prst="rect">
            <a:avLst/>
          </a:prstGeom>
          <a:noFill/>
        </p:spPr>
        <p:txBody>
          <a:bodyPr wrap="square" rtlCol="0" anchor="t">
            <a:spAutoFit/>
          </a:bodyPr>
          <a:lstStyle/>
          <a:p>
            <a:r>
              <a:rPr lang="en-US" sz="3200" dirty="0">
                <a:latin typeface="NTPreCursivefk normal" charset="0"/>
                <a:ea typeface="NTPreCursivefk normal" charset="0"/>
                <a:cs typeface="NTPreCursivefk normal" charset="0"/>
              </a:rPr>
              <a:t>Turner is one of the most famous artists ever to have lived. His work has been enjoyed for hundreds of years and his landscapes are still considered some of the best ever painted. </a:t>
            </a:r>
          </a:p>
          <a:p>
            <a:r>
              <a:rPr lang="en-US" sz="3200" dirty="0">
                <a:latin typeface="NTPreCursivefk normal" charset="0"/>
                <a:ea typeface="NTPreCursivefk normal" charset="0"/>
                <a:cs typeface="NTPreCursivefk normal" charset="0"/>
              </a:rPr>
              <a:t>The Turner Prize is an art prize named after him.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356" y="1355459"/>
            <a:ext cx="3505200" cy="23114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9270"/>
          <a:stretch/>
        </p:blipFill>
        <p:spPr>
          <a:xfrm>
            <a:off x="4588593" y="4607626"/>
            <a:ext cx="3371842" cy="210620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9820" y="143027"/>
            <a:ext cx="3391625" cy="212788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8593" y="2339043"/>
            <a:ext cx="3391625" cy="212982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1356" y="3852703"/>
            <a:ext cx="3505200" cy="2423405"/>
          </a:xfrm>
          <a:prstGeom prst="rect">
            <a:avLst/>
          </a:prstGeom>
        </p:spPr>
      </p:pic>
    </p:spTree>
    <p:extLst>
      <p:ext uri="{BB962C8B-B14F-4D97-AF65-F5344CB8AC3E}">
        <p14:creationId xmlns:p14="http://schemas.microsoft.com/office/powerpoint/2010/main" val="29511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extBox 5"/>
          <p:cNvSpPr txBox="1"/>
          <p:nvPr/>
        </p:nvSpPr>
        <p:spPr>
          <a:xfrm>
            <a:off x="1045028" y="1353787"/>
            <a:ext cx="10570473" cy="4524315"/>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Turner studied  at the Royal Academy of Arts and travelled around Europe meeting artists and learning about painting. </a:t>
            </a:r>
          </a:p>
          <a:p>
            <a:endParaRPr lang="en-US" sz="3600" dirty="0">
              <a:latin typeface="NTPreCursivefk normal" charset="0"/>
              <a:ea typeface="NTPreCursivefk normal" charset="0"/>
              <a:cs typeface="NTPreCursivefk normal" charset="0"/>
            </a:endParaRPr>
          </a:p>
          <a:p>
            <a:r>
              <a:rPr lang="en-US" sz="3600" dirty="0">
                <a:latin typeface="NTPreCursivefk normal" charset="0"/>
                <a:ea typeface="NTPreCursivefk normal" charset="0"/>
                <a:cs typeface="NTPreCursivefk normal" charset="0"/>
              </a:rPr>
              <a:t>He looked carefully at work that he liked and tried to copy the techniques his </a:t>
            </a:r>
            <a:r>
              <a:rPr lang="en-US" sz="3600" dirty="0" err="1">
                <a:latin typeface="NTPreCursivefk normal" charset="0"/>
                <a:ea typeface="NTPreCursivefk normal" charset="0"/>
                <a:cs typeface="NTPreCursivefk normal" charset="0"/>
              </a:rPr>
              <a:t>favourite</a:t>
            </a:r>
            <a:r>
              <a:rPr lang="en-US" sz="3600" dirty="0">
                <a:latin typeface="NTPreCursivefk normal" charset="0"/>
                <a:ea typeface="NTPreCursivefk normal" charset="0"/>
                <a:cs typeface="NTPreCursivefk normal" charset="0"/>
              </a:rPr>
              <a:t> artists used. </a:t>
            </a:r>
          </a:p>
          <a:p>
            <a:endParaRPr lang="en-US" sz="3600" dirty="0">
              <a:latin typeface="NTPreCursivefk normal" charset="0"/>
              <a:ea typeface="NTPreCursivefk normal" charset="0"/>
              <a:cs typeface="NTPreCursivefk normal" charset="0"/>
            </a:endParaRPr>
          </a:p>
          <a:p>
            <a:r>
              <a:rPr lang="en-US" sz="3600" dirty="0">
                <a:latin typeface="NTPreCursivefk normal" charset="0"/>
                <a:ea typeface="NTPreCursivefk normal" charset="0"/>
                <a:cs typeface="NTPreCursivefk normal" charset="0"/>
              </a:rPr>
              <a:t>Many people have pointed pointed out how similar his paintings are to the artists he copied. </a:t>
            </a:r>
          </a:p>
        </p:txBody>
      </p:sp>
    </p:spTree>
    <p:extLst>
      <p:ext uri="{BB962C8B-B14F-4D97-AF65-F5344CB8AC3E}">
        <p14:creationId xmlns:p14="http://schemas.microsoft.com/office/powerpoint/2010/main" val="139374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5" name="TextBox 4"/>
          <p:cNvSpPr txBox="1"/>
          <p:nvPr/>
        </p:nvSpPr>
        <p:spPr>
          <a:xfrm>
            <a:off x="261257" y="5842720"/>
            <a:ext cx="5878286" cy="830997"/>
          </a:xfrm>
          <a:prstGeom prst="rect">
            <a:avLst/>
          </a:prstGeom>
          <a:noFill/>
        </p:spPr>
        <p:txBody>
          <a:bodyPr wrap="square" rtlCol="0">
            <a:spAutoFit/>
          </a:bodyPr>
          <a:lstStyle/>
          <a:p>
            <a:r>
              <a:rPr lang="en-US" sz="2400" dirty="0">
                <a:latin typeface="NTPreCursivefk normal" charset="0"/>
                <a:ea typeface="NTPreCursivefk normal" charset="0"/>
                <a:cs typeface="NTPreCursivefk normal" charset="0"/>
              </a:rPr>
              <a:t>Rembrandt </a:t>
            </a:r>
          </a:p>
          <a:p>
            <a:r>
              <a:rPr lang="en-US" sz="2400" dirty="0">
                <a:latin typeface="NTPreCursivefk normal" charset="0"/>
                <a:ea typeface="NTPreCursivefk normal" charset="0"/>
                <a:cs typeface="NTPreCursivefk normal" charset="0"/>
              </a:rPr>
              <a:t>Landscape with the Rest on the Flight Into Egypt 1647 </a:t>
            </a:r>
          </a:p>
        </p:txBody>
      </p:sp>
      <p:sp>
        <p:nvSpPr>
          <p:cNvPr id="6" name="TextBox 5"/>
          <p:cNvSpPr txBox="1"/>
          <p:nvPr/>
        </p:nvSpPr>
        <p:spPr>
          <a:xfrm>
            <a:off x="6469908" y="5836244"/>
            <a:ext cx="4776024" cy="830997"/>
          </a:xfrm>
          <a:prstGeom prst="rect">
            <a:avLst/>
          </a:prstGeom>
          <a:noFill/>
        </p:spPr>
        <p:txBody>
          <a:bodyPr wrap="square" rtlCol="0">
            <a:spAutoFit/>
          </a:bodyPr>
          <a:lstStyle/>
          <a:p>
            <a:r>
              <a:rPr lang="en-US" sz="2400" dirty="0">
                <a:latin typeface="NTPreCursivefk normal" charset="0"/>
                <a:ea typeface="NTPreCursivefk normal" charset="0"/>
                <a:cs typeface="NTPreCursivefk normal" charset="0"/>
              </a:rPr>
              <a:t>Turner</a:t>
            </a:r>
          </a:p>
          <a:p>
            <a:r>
              <a:rPr lang="en-US" sz="2400" dirty="0">
                <a:latin typeface="NTPreCursivefk normal" charset="0"/>
                <a:ea typeface="NTPreCursivefk normal" charset="0"/>
                <a:cs typeface="NTPreCursivefk normal" charset="0"/>
              </a:rPr>
              <a:t>Moonlight, A Study At </a:t>
            </a:r>
            <a:r>
              <a:rPr lang="en-US" sz="2400" dirty="0" err="1">
                <a:latin typeface="NTPreCursivefk normal" charset="0"/>
                <a:ea typeface="NTPreCursivefk normal" charset="0"/>
                <a:cs typeface="NTPreCursivefk normal" charset="0"/>
              </a:rPr>
              <a:t>Millbank</a:t>
            </a:r>
            <a:r>
              <a:rPr lang="en-US" sz="2400" dirty="0">
                <a:latin typeface="NTPreCursivefk normal" charset="0"/>
                <a:ea typeface="NTPreCursivefk normal" charset="0"/>
                <a:cs typeface="NTPreCursivefk normal" charset="0"/>
              </a:rPr>
              <a:t>, in </a:t>
            </a:r>
            <a:r>
              <a:rPr lang="en-US" sz="2400" dirty="0" smtClean="0">
                <a:latin typeface="NTPreCursivefk normal" charset="0"/>
                <a:ea typeface="NTPreCursivefk normal" charset="0"/>
                <a:cs typeface="NTPreCursivefk normal" charset="0"/>
              </a:rPr>
              <a:t>1797</a:t>
            </a:r>
            <a:r>
              <a:rPr lang="en-US" sz="2400" dirty="0"/>
              <a:t> </a:t>
            </a:r>
            <a:endParaRPr lang="en-US" sz="2400" dirty="0">
              <a:latin typeface="NTPreCursivefk normal" charset="0"/>
              <a:ea typeface="NTPreCursivefk normal" charset="0"/>
              <a:cs typeface="NTPreCursivefk norm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92" y="2070707"/>
            <a:ext cx="5103758" cy="36364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9908" y="2070707"/>
            <a:ext cx="5144160" cy="3673865"/>
          </a:xfrm>
          <a:prstGeom prst="rect">
            <a:avLst/>
          </a:prstGeom>
        </p:spPr>
      </p:pic>
      <p:sp>
        <p:nvSpPr>
          <p:cNvPr id="9" name="Rectangle 8"/>
          <p:cNvSpPr/>
          <p:nvPr/>
        </p:nvSpPr>
        <p:spPr>
          <a:xfrm>
            <a:off x="358892" y="488035"/>
            <a:ext cx="9666514" cy="1384995"/>
          </a:xfrm>
          <a:prstGeom prst="rect">
            <a:avLst/>
          </a:prstGeom>
        </p:spPr>
        <p:txBody>
          <a:bodyPr wrap="square">
            <a:spAutoFit/>
          </a:bodyPr>
          <a:lstStyle/>
          <a:p>
            <a:r>
              <a:rPr lang="en-US" sz="2800" dirty="0">
                <a:latin typeface="NTPreCursivefk normal" charset="0"/>
                <a:ea typeface="NTPreCursivefk normal" charset="0"/>
                <a:cs typeface="NTPreCursivefk normal" charset="0"/>
              </a:rPr>
              <a:t>Turner looked closely at Rembrandt’s work and said ”I don</a:t>
            </a:r>
            <a:r>
              <a:rPr lang="fr-FR" sz="2800" dirty="0">
                <a:latin typeface="NTPreCursivefk normal" charset="0"/>
                <a:ea typeface="NTPreCursivefk normal" charset="0"/>
                <a:cs typeface="NTPreCursivefk normal" charset="0"/>
              </a:rPr>
              <a:t>’</a:t>
            </a:r>
            <a:r>
              <a:rPr lang="en-US" sz="2800" dirty="0">
                <a:latin typeface="NTPreCursivefk normal" charset="0"/>
                <a:ea typeface="NTPreCursivefk normal" charset="0"/>
                <a:cs typeface="NTPreCursivefk normal" charset="0"/>
              </a:rPr>
              <a:t>t only understand how he achieved his affect but I can do the same and in fact, I can do it </a:t>
            </a:r>
            <a:r>
              <a:rPr lang="en-US" sz="2800" dirty="0" smtClean="0">
                <a:latin typeface="NTPreCursivefk normal" charset="0"/>
                <a:ea typeface="NTPreCursivefk normal" charset="0"/>
                <a:cs typeface="NTPreCursivefk normal" charset="0"/>
              </a:rPr>
              <a:t>better.”</a:t>
            </a:r>
            <a:endParaRPr lang="en-US" sz="2800" dirty="0">
              <a:latin typeface="NTPreCursivefk normal" charset="0"/>
              <a:ea typeface="NTPreCursivefk normal" charset="0"/>
              <a:cs typeface="NTPreCursivefk normal" charset="0"/>
            </a:endParaRPr>
          </a:p>
        </p:txBody>
      </p:sp>
    </p:spTree>
    <p:extLst>
      <p:ext uri="{BB962C8B-B14F-4D97-AF65-F5344CB8AC3E}">
        <p14:creationId xmlns:p14="http://schemas.microsoft.com/office/powerpoint/2010/main" val="56679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294" y="293708"/>
            <a:ext cx="3709949" cy="5240194"/>
          </a:xfrm>
        </p:spPr>
      </p:pic>
      <p:sp>
        <p:nvSpPr>
          <p:cNvPr id="5" name="TextBox 4"/>
          <p:cNvSpPr txBox="1"/>
          <p:nvPr/>
        </p:nvSpPr>
        <p:spPr>
          <a:xfrm>
            <a:off x="6460176" y="5890222"/>
            <a:ext cx="5878286" cy="830997"/>
          </a:xfrm>
          <a:prstGeom prst="rect">
            <a:avLst/>
          </a:prstGeom>
          <a:noFill/>
        </p:spPr>
        <p:txBody>
          <a:bodyPr wrap="square" rtlCol="0">
            <a:spAutoFit/>
          </a:bodyPr>
          <a:lstStyle/>
          <a:p>
            <a:r>
              <a:rPr lang="en-US" sz="2400" dirty="0">
                <a:latin typeface="NTPreCursivefk normal" charset="0"/>
                <a:ea typeface="NTPreCursivefk normal" charset="0"/>
                <a:cs typeface="NTPreCursivefk normal" charset="0"/>
              </a:rPr>
              <a:t>Turner</a:t>
            </a:r>
          </a:p>
          <a:p>
            <a:r>
              <a:rPr lang="en-US" sz="2400" dirty="0">
                <a:latin typeface="NTPreCursivefk normal" charset="0"/>
                <a:ea typeface="NTPreCursivefk normal" charset="0"/>
                <a:cs typeface="NTPreCursivefk normal" charset="0"/>
              </a:rPr>
              <a:t>Crossing the Brook 1815 </a:t>
            </a:r>
          </a:p>
        </p:txBody>
      </p:sp>
      <p:sp>
        <p:nvSpPr>
          <p:cNvPr id="6" name="TextBox 5"/>
          <p:cNvSpPr txBox="1"/>
          <p:nvPr/>
        </p:nvSpPr>
        <p:spPr>
          <a:xfrm>
            <a:off x="413657" y="5995120"/>
            <a:ext cx="5878286" cy="830997"/>
          </a:xfrm>
          <a:prstGeom prst="rect">
            <a:avLst/>
          </a:prstGeom>
          <a:noFill/>
        </p:spPr>
        <p:txBody>
          <a:bodyPr wrap="square" rtlCol="0">
            <a:spAutoFit/>
          </a:bodyPr>
          <a:lstStyle/>
          <a:p>
            <a:r>
              <a:rPr lang="en-US" sz="2400" dirty="0">
                <a:latin typeface="NTPreCursivefk normal" charset="0"/>
                <a:ea typeface="NTPreCursivefk normal" charset="0"/>
                <a:cs typeface="NTPreCursivefk normal" charset="0"/>
              </a:rPr>
              <a:t>Lorrain</a:t>
            </a:r>
          </a:p>
          <a:p>
            <a:r>
              <a:rPr lang="en-US" sz="2400" dirty="0">
                <a:latin typeface="NTPreCursivefk normal" charset="0"/>
                <a:ea typeface="NTPreCursivefk normal" charset="0"/>
                <a:cs typeface="NTPreCursivefk normal" charset="0"/>
              </a:rPr>
              <a:t>Moses Saved From the Waters 1639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304" y="401002"/>
            <a:ext cx="4368668" cy="5132900"/>
          </a:xfrm>
          <a:prstGeom prst="rect">
            <a:avLst/>
          </a:prstGeom>
        </p:spPr>
      </p:pic>
    </p:spTree>
    <p:extLst>
      <p:ext uri="{BB962C8B-B14F-4D97-AF65-F5344CB8AC3E}">
        <p14:creationId xmlns:p14="http://schemas.microsoft.com/office/powerpoint/2010/main" val="110619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96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43409" r="76" b="51136"/>
          <a:stretch>
            <a:fillRect/>
          </a:stretch>
        </p:blipFill>
        <p:spPr>
          <a:xfrm rot="9240000">
            <a:off x="2258127" y="1487242"/>
            <a:ext cx="7378893" cy="4940842"/>
          </a:xfrm>
          <a:prstGeom prst="rect">
            <a:avLst/>
          </a:prstGeom>
        </p:spPr>
      </p:pic>
      <p:sp>
        <p:nvSpPr>
          <p:cNvPr id="2" name="TextBox 1"/>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415708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4" name="Picture 3"/>
          <p:cNvPicPr>
            <a:picLocks noChangeAspect="1"/>
          </p:cNvPicPr>
          <p:nvPr/>
        </p:nvPicPr>
        <p:blipFill>
          <a:blip r:embed="rId3"/>
          <a:stretch>
            <a:fillRect/>
          </a:stretch>
        </p:blipFill>
        <p:spPr>
          <a:xfrm rot="-1680000">
            <a:off x="2864547" y="1960265"/>
            <a:ext cx="7785100" cy="388771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41199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l="74959" t="66837" r="-21" b="-124"/>
          <a:stretch>
            <a:fillRect/>
          </a:stretch>
        </p:blipFill>
        <p:spPr>
          <a:xfrm>
            <a:off x="4780345" y="1005147"/>
            <a:ext cx="5747395" cy="5146272"/>
          </a:xfrm>
          <a:prstGeom prst="rect">
            <a:avLst/>
          </a:prstGeom>
        </p:spPr>
      </p:pic>
      <p:sp>
        <p:nvSpPr>
          <p:cNvPr id="3" name="TextBox 2"/>
          <p:cNvSpPr txBox="1"/>
          <p:nvPr/>
        </p:nvSpPr>
        <p:spPr>
          <a:xfrm>
            <a:off x="370390" y="358815"/>
            <a:ext cx="8125428" cy="646331"/>
          </a:xfrm>
          <a:prstGeom prst="rect">
            <a:avLst/>
          </a:prstGeom>
          <a:noFill/>
        </p:spPr>
        <p:txBody>
          <a:bodyPr wrap="square" rtlCol="0">
            <a:spAutoFit/>
          </a:bodyPr>
          <a:lstStyle/>
          <a:p>
            <a:r>
              <a:rPr lang="en-US" sz="3600" dirty="0">
                <a:latin typeface="NTPreCursivefk normal" charset="0"/>
                <a:ea typeface="NTPreCursivefk normal" charset="0"/>
                <a:cs typeface="NTPreCursivefk normal" charset="0"/>
              </a:rPr>
              <a:t>I have used my creativity to make this into…</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60856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d4b1dd-4678-4669-8561-c89d50a95c8a">
      <UserInfo>
        <DisplayName>Jennifer Gifford</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63C4CA910B7B4DA430465D5C0A5651" ma:contentTypeVersion="2" ma:contentTypeDescription="Create a new document." ma:contentTypeScope="" ma:versionID="44f1d22544e97c778651fd79debaeab3">
  <xsd:schema xmlns:xsd="http://www.w3.org/2001/XMLSchema" xmlns:xs="http://www.w3.org/2001/XMLSchema" xmlns:p="http://schemas.microsoft.com/office/2006/metadata/properties" xmlns:ns2="92d4b1dd-4678-4669-8561-c89d50a95c8a" targetNamespace="http://schemas.microsoft.com/office/2006/metadata/properties" ma:root="true" ma:fieldsID="db18f23b31362c7be8a21fe4eb2a9b73" ns2:_="">
    <xsd:import namespace="92d4b1dd-4678-4669-8561-c89d50a95c8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4b1dd-4678-4669-8561-c89d50a95c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E58B9-BA71-4FEA-86AB-CF6EC203CC52}">
  <ds:schemaRefs>
    <ds:schemaRef ds:uri="92d4b1dd-4678-4669-8561-c89d50a95c8a"/>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72C6D5B-66F8-4E97-8A37-466F19893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4b1dd-4678-4669-8561-c89d50a95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329BB-A757-48B1-9542-36CE36F77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TotalTime>
  <Words>255</Words>
  <Application>Microsoft Macintosh PowerPoint</Application>
  <PresentationFormat>Widescreen</PresentationFormat>
  <Paragraphs>38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NTPreCursivefk normal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19</cp:revision>
  <dcterms:created xsi:type="dcterms:W3CDTF">2012-07-27T01:16:44Z</dcterms:created>
  <dcterms:modified xsi:type="dcterms:W3CDTF">2016-05-11T14:32:30Z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0x0101000B63C4CA910B7B4DA430465D5C0A5651</vt:lpwstr>
  </property>
</Properties>
</file>