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9" r:id="rId2"/>
    <p:sldId id="270" r:id="rId3"/>
    <p:sldId id="271" r:id="rId4"/>
    <p:sldId id="272" r:id="rId5"/>
    <p:sldId id="273" r:id="rId6"/>
    <p:sldId id="276" r:id="rId7"/>
    <p:sldId id="277" r:id="rId8"/>
    <p:sldId id="274" r:id="rId9"/>
    <p:sldId id="275" r:id="rId10"/>
    <p:sldId id="261" r:id="rId11"/>
    <p:sldId id="278" r:id="rId12"/>
    <p:sldId id="266" r:id="rId13"/>
    <p:sldId id="262" r:id="rId14"/>
    <p:sldId id="263" r:id="rId15"/>
    <p:sldId id="264" r:id="rId16"/>
    <p:sldId id="259" r:id="rId17"/>
    <p:sldId id="258" r:id="rId18"/>
    <p:sldId id="257" r:id="rId19"/>
    <p:sldId id="256" r:id="rId20"/>
    <p:sldId id="267"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833"/>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5348D-81C6-6640-BFDE-2ACA12F41F70}" type="datetimeFigureOut">
              <a:rPr lang="en-US" smtClean="0"/>
              <a:t>5/11/16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7A1B1-4F2C-424F-8DCF-ECAFFA8EDB05}" type="slidenum">
              <a:rPr lang="en-US" smtClean="0"/>
              <a:t>‹#›</a:t>
            </a:fld>
            <a:endParaRPr lang="en-US"/>
          </a:p>
        </p:txBody>
      </p:sp>
    </p:spTree>
    <p:extLst>
      <p:ext uri="{BB962C8B-B14F-4D97-AF65-F5344CB8AC3E}">
        <p14:creationId xmlns:p14="http://schemas.microsoft.com/office/powerpoint/2010/main" val="170037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1</a:t>
            </a:fld>
            <a:endParaRPr lang="en-US"/>
          </a:p>
        </p:txBody>
      </p:sp>
    </p:spTree>
    <p:extLst>
      <p:ext uri="{BB962C8B-B14F-4D97-AF65-F5344CB8AC3E}">
        <p14:creationId xmlns:p14="http://schemas.microsoft.com/office/powerpoint/2010/main" val="173764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10</a:t>
            </a:fld>
            <a:endParaRPr lang="en-US"/>
          </a:p>
        </p:txBody>
      </p:sp>
    </p:spTree>
    <p:extLst>
      <p:ext uri="{BB962C8B-B14F-4D97-AF65-F5344CB8AC3E}">
        <p14:creationId xmlns:p14="http://schemas.microsoft.com/office/powerpoint/2010/main" val="206001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11</a:t>
            </a:fld>
            <a:endParaRPr lang="en-US"/>
          </a:p>
        </p:txBody>
      </p:sp>
    </p:spTree>
    <p:extLst>
      <p:ext uri="{BB962C8B-B14F-4D97-AF65-F5344CB8AC3E}">
        <p14:creationId xmlns:p14="http://schemas.microsoft.com/office/powerpoint/2010/main" val="107354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Corrosive – will burn skin</a:t>
            </a:r>
            <a:r>
              <a:rPr lang="en-US" baseline="0" dirty="0"/>
              <a:t> if touched</a:t>
            </a:r>
            <a:endParaRPr lang="en-US" dirty="0"/>
          </a:p>
        </p:txBody>
      </p:sp>
      <p:sp>
        <p:nvSpPr>
          <p:cNvPr id="4" name="Slide Number Placeholder 3"/>
          <p:cNvSpPr>
            <a:spLocks noGrp="1"/>
          </p:cNvSpPr>
          <p:nvPr>
            <p:ph type="sldNum" sz="quarter" idx="10"/>
          </p:nvPr>
        </p:nvSpPr>
        <p:spPr/>
        <p:txBody>
          <a:bodyPr/>
          <a:lstStyle/>
          <a:p>
            <a:fld id="{8FC7A1B1-4F2C-424F-8DCF-ECAFFA8EDB05}" type="slidenum">
              <a:rPr lang="en-US" smtClean="0"/>
              <a:t>12</a:t>
            </a:fld>
            <a:endParaRPr lang="en-US"/>
          </a:p>
        </p:txBody>
      </p:sp>
    </p:spTree>
    <p:extLst>
      <p:ext uri="{BB962C8B-B14F-4D97-AF65-F5344CB8AC3E}">
        <p14:creationId xmlns:p14="http://schemas.microsoft.com/office/powerpoint/2010/main" val="1707063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TPreCursivefk normal" charset="0"/>
                <a:ea typeface="NTPreCursivefk normal" charset="0"/>
                <a:cs typeface="NTPreCursivefk normal" charset="0"/>
              </a:rPr>
              <a:t>Flammable – Can catch fire easily</a:t>
            </a:r>
            <a:endParaRPr lang="en-US" dirty="0"/>
          </a:p>
        </p:txBody>
      </p:sp>
      <p:sp>
        <p:nvSpPr>
          <p:cNvPr id="4" name="Slide Number Placeholder 3"/>
          <p:cNvSpPr>
            <a:spLocks noGrp="1"/>
          </p:cNvSpPr>
          <p:nvPr>
            <p:ph type="sldNum" sz="quarter" idx="10"/>
          </p:nvPr>
        </p:nvSpPr>
        <p:spPr/>
        <p:txBody>
          <a:bodyPr/>
          <a:lstStyle/>
          <a:p>
            <a:fld id="{8FC7A1B1-4F2C-424F-8DCF-ECAFFA8EDB05}" type="slidenum">
              <a:rPr lang="en-US" smtClean="0"/>
              <a:t>13</a:t>
            </a:fld>
            <a:endParaRPr lang="en-US"/>
          </a:p>
        </p:txBody>
      </p:sp>
    </p:spTree>
    <p:extLst>
      <p:ext uri="{BB962C8B-B14F-4D97-AF65-F5344CB8AC3E}">
        <p14:creationId xmlns:p14="http://schemas.microsoft.com/office/powerpoint/2010/main" val="1904685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TPreCursivefk normal" charset="0"/>
                <a:ea typeface="NTPreCursivefk normal" charset="0"/>
                <a:cs typeface="NTPreCursivefk normal" charset="0"/>
              </a:rPr>
              <a:t>Toxic  - Poisonous if swallowed or breathed in</a:t>
            </a:r>
            <a:endParaRPr lang="en-US" dirty="0"/>
          </a:p>
        </p:txBody>
      </p:sp>
      <p:sp>
        <p:nvSpPr>
          <p:cNvPr id="4" name="Slide Number Placeholder 3"/>
          <p:cNvSpPr>
            <a:spLocks noGrp="1"/>
          </p:cNvSpPr>
          <p:nvPr>
            <p:ph type="sldNum" sz="quarter" idx="10"/>
          </p:nvPr>
        </p:nvSpPr>
        <p:spPr/>
        <p:txBody>
          <a:bodyPr/>
          <a:lstStyle/>
          <a:p>
            <a:fld id="{8FC7A1B1-4F2C-424F-8DCF-ECAFFA8EDB05}" type="slidenum">
              <a:rPr lang="en-US" smtClean="0"/>
              <a:t>14</a:t>
            </a:fld>
            <a:endParaRPr lang="en-US"/>
          </a:p>
        </p:txBody>
      </p:sp>
    </p:spTree>
    <p:extLst>
      <p:ext uri="{BB962C8B-B14F-4D97-AF65-F5344CB8AC3E}">
        <p14:creationId xmlns:p14="http://schemas.microsoft.com/office/powerpoint/2010/main" val="1711741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NTPreCursivefk normal" charset="0"/>
                <a:ea typeface="NTPreCursivefk normal" charset="0"/>
                <a:cs typeface="NTPreCursivefk normal" charset="0"/>
              </a:rPr>
              <a:t>Irritant – Can cause soreness to skin, eyes or inside the body. </a:t>
            </a:r>
            <a:endParaRPr lang="en-US" dirty="0"/>
          </a:p>
        </p:txBody>
      </p:sp>
      <p:sp>
        <p:nvSpPr>
          <p:cNvPr id="4" name="Slide Number Placeholder 3"/>
          <p:cNvSpPr>
            <a:spLocks noGrp="1"/>
          </p:cNvSpPr>
          <p:nvPr>
            <p:ph type="sldNum" sz="quarter" idx="10"/>
          </p:nvPr>
        </p:nvSpPr>
        <p:spPr/>
        <p:txBody>
          <a:bodyPr/>
          <a:lstStyle/>
          <a:p>
            <a:fld id="{8FC7A1B1-4F2C-424F-8DCF-ECAFFA8EDB05}" type="slidenum">
              <a:rPr lang="en-US" smtClean="0"/>
              <a:t>15</a:t>
            </a:fld>
            <a:endParaRPr lang="en-US"/>
          </a:p>
        </p:txBody>
      </p:sp>
    </p:spTree>
    <p:extLst>
      <p:ext uri="{BB962C8B-B14F-4D97-AF65-F5344CB8AC3E}">
        <p14:creationId xmlns:p14="http://schemas.microsoft.com/office/powerpoint/2010/main" val="980691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16</a:t>
            </a:fld>
            <a:endParaRPr lang="en-US"/>
          </a:p>
        </p:txBody>
      </p:sp>
    </p:spTree>
    <p:extLst>
      <p:ext uri="{BB962C8B-B14F-4D97-AF65-F5344CB8AC3E}">
        <p14:creationId xmlns:p14="http://schemas.microsoft.com/office/powerpoint/2010/main" val="3195158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17</a:t>
            </a:fld>
            <a:endParaRPr lang="en-US"/>
          </a:p>
        </p:txBody>
      </p:sp>
    </p:spTree>
    <p:extLst>
      <p:ext uri="{BB962C8B-B14F-4D97-AF65-F5344CB8AC3E}">
        <p14:creationId xmlns:p14="http://schemas.microsoft.com/office/powerpoint/2010/main" val="3698057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18</a:t>
            </a:fld>
            <a:endParaRPr lang="en-US"/>
          </a:p>
        </p:txBody>
      </p:sp>
    </p:spTree>
    <p:extLst>
      <p:ext uri="{BB962C8B-B14F-4D97-AF65-F5344CB8AC3E}">
        <p14:creationId xmlns:p14="http://schemas.microsoft.com/office/powerpoint/2010/main" val="3757211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19</a:t>
            </a:fld>
            <a:endParaRPr lang="en-US"/>
          </a:p>
        </p:txBody>
      </p:sp>
    </p:spTree>
    <p:extLst>
      <p:ext uri="{BB962C8B-B14F-4D97-AF65-F5344CB8AC3E}">
        <p14:creationId xmlns:p14="http://schemas.microsoft.com/office/powerpoint/2010/main" val="328197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2</a:t>
            </a:fld>
            <a:endParaRPr lang="en-US"/>
          </a:p>
        </p:txBody>
      </p:sp>
    </p:spTree>
    <p:extLst>
      <p:ext uri="{BB962C8B-B14F-4D97-AF65-F5344CB8AC3E}">
        <p14:creationId xmlns:p14="http://schemas.microsoft.com/office/powerpoint/2010/main" val="3367873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20</a:t>
            </a:fld>
            <a:endParaRPr lang="en-US"/>
          </a:p>
        </p:txBody>
      </p:sp>
    </p:spTree>
    <p:extLst>
      <p:ext uri="{BB962C8B-B14F-4D97-AF65-F5344CB8AC3E}">
        <p14:creationId xmlns:p14="http://schemas.microsoft.com/office/powerpoint/2010/main" val="615984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21</a:t>
            </a:fld>
            <a:endParaRPr lang="en-US"/>
          </a:p>
        </p:txBody>
      </p:sp>
    </p:spTree>
    <p:extLst>
      <p:ext uri="{BB962C8B-B14F-4D97-AF65-F5344CB8AC3E}">
        <p14:creationId xmlns:p14="http://schemas.microsoft.com/office/powerpoint/2010/main" val="399338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3</a:t>
            </a:fld>
            <a:endParaRPr lang="en-US"/>
          </a:p>
        </p:txBody>
      </p:sp>
    </p:spTree>
    <p:extLst>
      <p:ext uri="{BB962C8B-B14F-4D97-AF65-F5344CB8AC3E}">
        <p14:creationId xmlns:p14="http://schemas.microsoft.com/office/powerpoint/2010/main" val="298226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4</a:t>
            </a:fld>
            <a:endParaRPr lang="en-US"/>
          </a:p>
        </p:txBody>
      </p:sp>
    </p:spTree>
    <p:extLst>
      <p:ext uri="{BB962C8B-B14F-4D97-AF65-F5344CB8AC3E}">
        <p14:creationId xmlns:p14="http://schemas.microsoft.com/office/powerpoint/2010/main" val="100829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5</a:t>
            </a:fld>
            <a:endParaRPr lang="en-US"/>
          </a:p>
        </p:txBody>
      </p:sp>
    </p:spTree>
    <p:extLst>
      <p:ext uri="{BB962C8B-B14F-4D97-AF65-F5344CB8AC3E}">
        <p14:creationId xmlns:p14="http://schemas.microsoft.com/office/powerpoint/2010/main" val="410135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6</a:t>
            </a:fld>
            <a:endParaRPr lang="en-US"/>
          </a:p>
        </p:txBody>
      </p:sp>
    </p:spTree>
    <p:extLst>
      <p:ext uri="{BB962C8B-B14F-4D97-AF65-F5344CB8AC3E}">
        <p14:creationId xmlns:p14="http://schemas.microsoft.com/office/powerpoint/2010/main" val="155328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7</a:t>
            </a:fld>
            <a:endParaRPr lang="en-US"/>
          </a:p>
        </p:txBody>
      </p:sp>
    </p:spTree>
    <p:extLst>
      <p:ext uri="{BB962C8B-B14F-4D97-AF65-F5344CB8AC3E}">
        <p14:creationId xmlns:p14="http://schemas.microsoft.com/office/powerpoint/2010/main" val="111049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8</a:t>
            </a:fld>
            <a:endParaRPr lang="en-US"/>
          </a:p>
        </p:txBody>
      </p:sp>
    </p:spTree>
    <p:extLst>
      <p:ext uri="{BB962C8B-B14F-4D97-AF65-F5344CB8AC3E}">
        <p14:creationId xmlns:p14="http://schemas.microsoft.com/office/powerpoint/2010/main" val="357698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C7A1B1-4F2C-424F-8DCF-ECAFFA8EDB05}" type="slidenum">
              <a:rPr lang="en-US" smtClean="0"/>
              <a:t>9</a:t>
            </a:fld>
            <a:endParaRPr lang="en-US"/>
          </a:p>
        </p:txBody>
      </p:sp>
    </p:spTree>
    <p:extLst>
      <p:ext uri="{BB962C8B-B14F-4D97-AF65-F5344CB8AC3E}">
        <p14:creationId xmlns:p14="http://schemas.microsoft.com/office/powerpoint/2010/main" val="168581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2C006BE-B692-C149-9DA0-81A08EEE22E5}"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3C90D-0BFE-6B49-847D-FC6FFAD3AE90}" type="slidenum">
              <a:rPr lang="en-US" smtClean="0"/>
              <a:t>‹#›</a:t>
            </a:fld>
            <a:endParaRPr lang="en-US"/>
          </a:p>
        </p:txBody>
      </p:sp>
    </p:spTree>
    <p:extLst>
      <p:ext uri="{BB962C8B-B14F-4D97-AF65-F5344CB8AC3E}">
        <p14:creationId xmlns:p14="http://schemas.microsoft.com/office/powerpoint/2010/main" val="140481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2C006BE-B692-C149-9DA0-81A08EEE22E5}"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3C90D-0BFE-6B49-847D-FC6FFAD3AE90}" type="slidenum">
              <a:rPr lang="en-US" smtClean="0"/>
              <a:t>‹#›</a:t>
            </a:fld>
            <a:endParaRPr lang="en-US"/>
          </a:p>
        </p:txBody>
      </p:sp>
    </p:spTree>
    <p:extLst>
      <p:ext uri="{BB962C8B-B14F-4D97-AF65-F5344CB8AC3E}">
        <p14:creationId xmlns:p14="http://schemas.microsoft.com/office/powerpoint/2010/main" val="23431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2C006BE-B692-C149-9DA0-81A08EEE22E5}"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3C90D-0BFE-6B49-847D-FC6FFAD3AE90}" type="slidenum">
              <a:rPr lang="en-US" smtClean="0"/>
              <a:t>‹#›</a:t>
            </a:fld>
            <a:endParaRPr lang="en-US"/>
          </a:p>
        </p:txBody>
      </p:sp>
    </p:spTree>
    <p:extLst>
      <p:ext uri="{BB962C8B-B14F-4D97-AF65-F5344CB8AC3E}">
        <p14:creationId xmlns:p14="http://schemas.microsoft.com/office/powerpoint/2010/main" val="187525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2C006BE-B692-C149-9DA0-81A08EEE22E5}"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3C90D-0BFE-6B49-847D-FC6FFAD3AE90}" type="slidenum">
              <a:rPr lang="en-US" smtClean="0"/>
              <a:t>‹#›</a:t>
            </a:fld>
            <a:endParaRPr lang="en-US"/>
          </a:p>
        </p:txBody>
      </p:sp>
    </p:spTree>
    <p:extLst>
      <p:ext uri="{BB962C8B-B14F-4D97-AF65-F5344CB8AC3E}">
        <p14:creationId xmlns:p14="http://schemas.microsoft.com/office/powerpoint/2010/main" val="179099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2C006BE-B692-C149-9DA0-81A08EEE22E5}" type="datetimeFigureOut">
              <a:rPr lang="en-US" smtClean="0"/>
              <a:t>5/11/16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3C90D-0BFE-6B49-847D-FC6FFAD3AE90}" type="slidenum">
              <a:rPr lang="en-US" smtClean="0"/>
              <a:t>‹#›</a:t>
            </a:fld>
            <a:endParaRPr lang="en-US"/>
          </a:p>
        </p:txBody>
      </p:sp>
    </p:spTree>
    <p:extLst>
      <p:ext uri="{BB962C8B-B14F-4D97-AF65-F5344CB8AC3E}">
        <p14:creationId xmlns:p14="http://schemas.microsoft.com/office/powerpoint/2010/main" val="208247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2C006BE-B692-C149-9DA0-81A08EEE22E5}"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3C90D-0BFE-6B49-847D-FC6FFAD3AE90}" type="slidenum">
              <a:rPr lang="en-US" smtClean="0"/>
              <a:t>‹#›</a:t>
            </a:fld>
            <a:endParaRPr lang="en-US"/>
          </a:p>
        </p:txBody>
      </p:sp>
    </p:spTree>
    <p:extLst>
      <p:ext uri="{BB962C8B-B14F-4D97-AF65-F5344CB8AC3E}">
        <p14:creationId xmlns:p14="http://schemas.microsoft.com/office/powerpoint/2010/main" val="39344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2C006BE-B692-C149-9DA0-81A08EEE22E5}" type="datetimeFigureOut">
              <a:rPr lang="en-US" smtClean="0"/>
              <a:t>5/11/16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3C90D-0BFE-6B49-847D-FC6FFAD3AE90}" type="slidenum">
              <a:rPr lang="en-US" smtClean="0"/>
              <a:t>‹#›</a:t>
            </a:fld>
            <a:endParaRPr lang="en-US"/>
          </a:p>
        </p:txBody>
      </p:sp>
    </p:spTree>
    <p:extLst>
      <p:ext uri="{BB962C8B-B14F-4D97-AF65-F5344CB8AC3E}">
        <p14:creationId xmlns:p14="http://schemas.microsoft.com/office/powerpoint/2010/main" val="61186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2C006BE-B692-C149-9DA0-81A08EEE22E5}" type="datetimeFigureOut">
              <a:rPr lang="en-US" smtClean="0"/>
              <a:t>5/11/16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3C90D-0BFE-6B49-847D-FC6FFAD3AE90}" type="slidenum">
              <a:rPr lang="en-US" smtClean="0"/>
              <a:t>‹#›</a:t>
            </a:fld>
            <a:endParaRPr lang="en-US"/>
          </a:p>
        </p:txBody>
      </p:sp>
    </p:spTree>
    <p:extLst>
      <p:ext uri="{BB962C8B-B14F-4D97-AF65-F5344CB8AC3E}">
        <p14:creationId xmlns:p14="http://schemas.microsoft.com/office/powerpoint/2010/main" val="148740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006BE-B692-C149-9DA0-81A08EEE22E5}" type="datetimeFigureOut">
              <a:rPr lang="en-US" smtClean="0"/>
              <a:t>5/11/16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3C90D-0BFE-6B49-847D-FC6FFAD3AE90}" type="slidenum">
              <a:rPr lang="en-US" smtClean="0"/>
              <a:t>‹#›</a:t>
            </a:fld>
            <a:endParaRPr lang="en-US"/>
          </a:p>
        </p:txBody>
      </p:sp>
    </p:spTree>
    <p:extLst>
      <p:ext uri="{BB962C8B-B14F-4D97-AF65-F5344CB8AC3E}">
        <p14:creationId xmlns:p14="http://schemas.microsoft.com/office/powerpoint/2010/main" val="208905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2C006BE-B692-C149-9DA0-81A08EEE22E5}"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3C90D-0BFE-6B49-847D-FC6FFAD3AE90}" type="slidenum">
              <a:rPr lang="en-US" smtClean="0"/>
              <a:t>‹#›</a:t>
            </a:fld>
            <a:endParaRPr lang="en-US"/>
          </a:p>
        </p:txBody>
      </p:sp>
    </p:spTree>
    <p:extLst>
      <p:ext uri="{BB962C8B-B14F-4D97-AF65-F5344CB8AC3E}">
        <p14:creationId xmlns:p14="http://schemas.microsoft.com/office/powerpoint/2010/main" val="158071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2C006BE-B692-C149-9DA0-81A08EEE22E5}" type="datetimeFigureOut">
              <a:rPr lang="en-US" smtClean="0"/>
              <a:t>5/11/16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3C90D-0BFE-6B49-847D-FC6FFAD3AE90}" type="slidenum">
              <a:rPr lang="en-US" smtClean="0"/>
              <a:t>‹#›</a:t>
            </a:fld>
            <a:endParaRPr lang="en-US"/>
          </a:p>
        </p:txBody>
      </p:sp>
    </p:spTree>
    <p:extLst>
      <p:ext uri="{BB962C8B-B14F-4D97-AF65-F5344CB8AC3E}">
        <p14:creationId xmlns:p14="http://schemas.microsoft.com/office/powerpoint/2010/main" val="6392631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006BE-B692-C149-9DA0-81A08EEE22E5}" type="datetimeFigureOut">
              <a:rPr lang="en-US" smtClean="0"/>
              <a:t>5/11/16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3C90D-0BFE-6B49-847D-FC6FFAD3AE90}" type="slidenum">
              <a:rPr lang="en-US" smtClean="0"/>
              <a:t>‹#›</a:t>
            </a:fld>
            <a:endParaRPr lang="en-US"/>
          </a:p>
        </p:txBody>
      </p:sp>
    </p:spTree>
    <p:extLst>
      <p:ext uri="{BB962C8B-B14F-4D97-AF65-F5344CB8AC3E}">
        <p14:creationId xmlns:p14="http://schemas.microsoft.com/office/powerpoint/2010/main" val="1619736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
        <p:nvSpPr>
          <p:cNvPr id="6" name="Title 1"/>
          <p:cNvSpPr txBox="1">
            <a:spLocks/>
          </p:cNvSpPr>
          <p:nvPr/>
        </p:nvSpPr>
        <p:spPr>
          <a:xfrm rot="10800000" flipV="1">
            <a:off x="129540" y="210492"/>
            <a:ext cx="5665470" cy="216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b="1" dirty="0">
                <a:latin typeface="NTPreCursivefk normal" charset="0"/>
                <a:ea typeface="NTPreCursivefk normal" charset="0"/>
                <a:cs typeface="NTPreCursivefk normal" charset="0"/>
              </a:rPr>
              <a:t>Year 2 Spring 1 </a:t>
            </a:r>
          </a:p>
          <a:p>
            <a:r>
              <a:rPr lang="en-US" sz="1100" b="1" dirty="0">
                <a:latin typeface="NTPreCursivefk normal" charset="0"/>
                <a:ea typeface="NTPreCursivefk normal" charset="0"/>
                <a:cs typeface="NTPreCursivefk normal" charset="0"/>
              </a:rPr>
              <a:t>Perseverance, Optimism and Joy, Curiosity </a:t>
            </a:r>
            <a:r>
              <a:rPr lang="en-US" sz="1200" b="1" dirty="0">
                <a:latin typeface="NTPreCursivefk normal" charset="0"/>
                <a:ea typeface="NTPreCursivefk normal" charset="0"/>
                <a:cs typeface="NTPreCursivefk normal"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680" y="835048"/>
            <a:ext cx="8105186" cy="5725771"/>
          </a:xfrm>
          <a:prstGeom prst="rect">
            <a:avLst/>
          </a:prstGeom>
        </p:spPr>
      </p:pic>
    </p:spTree>
    <p:extLst>
      <p:ext uri="{BB962C8B-B14F-4D97-AF65-F5344CB8AC3E}">
        <p14:creationId xmlns:p14="http://schemas.microsoft.com/office/powerpoint/2010/main" val="1366188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746809" y="1884556"/>
            <a:ext cx="33703705" cy="6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p:cNvSpPr/>
          <p:nvPr/>
        </p:nvSpPr>
        <p:spPr>
          <a:xfrm>
            <a:off x="699247" y="1569340"/>
            <a:ext cx="11040036" cy="2554545"/>
          </a:xfrm>
          <a:prstGeom prst="rect">
            <a:avLst/>
          </a:prstGeom>
        </p:spPr>
        <p:txBody>
          <a:bodyPr wrap="square">
            <a:spAutoFit/>
          </a:bodyPr>
          <a:lstStyle/>
          <a:p>
            <a:pPr algn="ctr"/>
            <a:r>
              <a:rPr lang="en-US" sz="4000" dirty="0">
                <a:latin typeface="NTPreCursivefk normal" charset="0"/>
                <a:ea typeface="NTPreCursivefk normal" charset="0"/>
                <a:cs typeface="NTPreCursivefk normal" charset="0"/>
              </a:rPr>
              <a:t>Sometimes adults use things in the house or in the garden which can make you very sick or even kill you if they get in your body.  They can also hurt the outside of your body if they touch your eyes and skin.</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68526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4195" y="2286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atin typeface="NTPreCursivefk normal" charset="0"/>
                <a:ea typeface="NTPreCursivefk normal" charset="0"/>
                <a:cs typeface="NTPreCursivefk normal" charset="0"/>
              </a:rPr>
              <a:t>What do the following symbols mean? </a:t>
            </a:r>
            <a:br>
              <a:rPr lang="en-US">
                <a:latin typeface="NTPreCursivefk normal" charset="0"/>
                <a:ea typeface="NTPreCursivefk normal" charset="0"/>
                <a:cs typeface="NTPreCursivefk normal" charset="0"/>
              </a:rPr>
            </a:br>
            <a:r>
              <a:rPr lang="en-US" dirty="0">
                <a:latin typeface="NTPreCursivefk normal" charset="0"/>
                <a:ea typeface="NTPreCursivefk normal" charset="0"/>
                <a:cs typeface="NTPreCursivefk normal" charset="0"/>
              </a:rPr>
              <a:t>Where might you see them?</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07772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658" y="802888"/>
            <a:ext cx="4371278" cy="43712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35147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528" y="720532"/>
            <a:ext cx="4986104" cy="49861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80405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984" y="877771"/>
            <a:ext cx="4881282" cy="4881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45989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
            <a:ext cx="627323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576918" y="1825625"/>
            <a:ext cx="41327343" cy="8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592" y="643596"/>
            <a:ext cx="5032375" cy="5032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68672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620" y="412595"/>
            <a:ext cx="10718180" cy="5764368"/>
          </a:xfrm>
        </p:spPr>
        <p:txBody>
          <a:bodyPr/>
          <a:lstStyle/>
          <a:p>
            <a:pPr marL="0" indent="0" algn="ctr">
              <a:buNone/>
            </a:pPr>
            <a:endParaRPr lang="en-US" sz="4400" dirty="0">
              <a:latin typeface="NTPreCursivefk normal" charset="0"/>
              <a:ea typeface="NTPreCursivefk normal" charset="0"/>
              <a:cs typeface="NTPreCursivefk normal" charset="0"/>
            </a:endParaRPr>
          </a:p>
          <a:p>
            <a:pPr marL="0" indent="0" algn="ctr">
              <a:buNone/>
            </a:pPr>
            <a:r>
              <a:rPr lang="en-US" sz="4400" b="1" dirty="0">
                <a:latin typeface="NTPreCursivefk normal" charset="0"/>
                <a:ea typeface="NTPreCursivefk normal" charset="0"/>
                <a:cs typeface="NTPreCursivefk normal" charset="0"/>
              </a:rPr>
              <a:t>You have to be careful to ALWAYS check the label and ask an adult because some poisons look like things which are safe: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66366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329" y="1170166"/>
            <a:ext cx="5011892" cy="562845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01229"/>
            <a:ext cx="5997388" cy="5997388"/>
          </a:xfrm>
          <a:prstGeom prst="rect">
            <a:avLst/>
          </a:prstGeom>
        </p:spPr>
      </p:pic>
      <p:sp>
        <p:nvSpPr>
          <p:cNvPr id="6" name="TextBox 5"/>
          <p:cNvSpPr txBox="1"/>
          <p:nvPr/>
        </p:nvSpPr>
        <p:spPr>
          <a:xfrm>
            <a:off x="4255518" y="995363"/>
            <a:ext cx="4039170" cy="2862322"/>
          </a:xfrm>
          <a:prstGeom prst="rect">
            <a:avLst/>
          </a:prstGeom>
          <a:noFill/>
        </p:spPr>
        <p:txBody>
          <a:bodyPr wrap="square" rtlCol="0" anchor="t">
            <a:spAutoFit/>
          </a:bodyPr>
          <a:lstStyle/>
          <a:p>
            <a:pPr algn="ctr"/>
            <a:r>
              <a:rPr lang="en-US" sz="6000" dirty="0">
                <a:latin typeface="NTPreCursivefk normal" charset="0"/>
                <a:ea typeface="NTPreCursivefk normal" charset="0"/>
                <a:cs typeface="NTPreCursivefk normal" charset="0"/>
              </a:rPr>
              <a:t>Lemonade and floor cleaner </a:t>
            </a:r>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041814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4572" y="167201"/>
            <a:ext cx="7328209" cy="6523598"/>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7762"/>
          <a:stretch/>
        </p:blipFill>
        <p:spPr>
          <a:xfrm>
            <a:off x="6505753" y="365125"/>
            <a:ext cx="5340668" cy="6325674"/>
          </a:xfrm>
          <a:prstGeom prst="rect">
            <a:avLst/>
          </a:prstGeom>
        </p:spPr>
      </p:pic>
      <p:sp>
        <p:nvSpPr>
          <p:cNvPr id="6" name="TextBox 5"/>
          <p:cNvSpPr txBox="1"/>
          <p:nvPr/>
        </p:nvSpPr>
        <p:spPr>
          <a:xfrm>
            <a:off x="4518212" y="995082"/>
            <a:ext cx="3563470" cy="2862322"/>
          </a:xfrm>
          <a:prstGeom prst="rect">
            <a:avLst/>
          </a:prstGeom>
          <a:noFill/>
        </p:spPr>
        <p:txBody>
          <a:bodyPr wrap="square" rtlCol="0">
            <a:spAutoFit/>
          </a:bodyPr>
          <a:lstStyle/>
          <a:p>
            <a:pPr algn="ctr"/>
            <a:r>
              <a:rPr lang="en-US" sz="6000" dirty="0">
                <a:latin typeface="NTPreCursivefk normal" charset="0"/>
                <a:ea typeface="NTPreCursivefk normal" charset="0"/>
                <a:cs typeface="NTPreCursivefk normal" charset="0"/>
              </a:rPr>
              <a:t>Water and cleaning fluid </a:t>
            </a:r>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699753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29" y="1121662"/>
            <a:ext cx="5800967" cy="38784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239" y="1121662"/>
            <a:ext cx="5250081" cy="3878498"/>
          </a:xfrm>
          <a:prstGeom prst="rect">
            <a:avLst/>
          </a:prstGeom>
        </p:spPr>
      </p:pic>
      <p:sp>
        <p:nvSpPr>
          <p:cNvPr id="8" name="TextBox 7"/>
          <p:cNvSpPr txBox="1"/>
          <p:nvPr/>
        </p:nvSpPr>
        <p:spPr>
          <a:xfrm>
            <a:off x="1666613" y="5256002"/>
            <a:ext cx="9473253" cy="1015663"/>
          </a:xfrm>
          <a:prstGeom prst="rect">
            <a:avLst/>
          </a:prstGeom>
          <a:noFill/>
        </p:spPr>
        <p:txBody>
          <a:bodyPr wrap="square" rtlCol="0">
            <a:spAutoFit/>
          </a:bodyPr>
          <a:lstStyle/>
          <a:p>
            <a:pPr algn="ctr"/>
            <a:r>
              <a:rPr lang="en-US" sz="6000" dirty="0">
                <a:latin typeface="NTPreCursivefk normal" charset="0"/>
                <a:ea typeface="NTPreCursivefk normal" charset="0"/>
                <a:cs typeface="NTPreCursivefk normal" charset="0"/>
              </a:rPr>
              <a:t>Some medicines can look </a:t>
            </a:r>
            <a:r>
              <a:rPr lang="en-US" sz="6000">
                <a:latin typeface="NTPreCursivefk normal" charset="0"/>
                <a:ea typeface="NTPreCursivefk normal" charset="0"/>
                <a:cs typeface="NTPreCursivefk normal" charset="0"/>
              </a:rPr>
              <a:t>like sweets </a:t>
            </a:r>
            <a:endParaRPr lang="en-US" sz="6000" dirty="0">
              <a:latin typeface="NTPreCursivefk normal" charset="0"/>
              <a:ea typeface="NTPreCursivefk normal" charset="0"/>
              <a:cs typeface="NTPreCursivefk normal" charset="0"/>
            </a:endParaRPr>
          </a:p>
        </p:txBody>
      </p:sp>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27590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1735"/>
            <a:ext cx="9144000" cy="2387600"/>
          </a:xfrm>
        </p:spPr>
        <p:txBody>
          <a:bodyPr/>
          <a:lstStyle/>
          <a:p>
            <a:r>
              <a:rPr lang="en-US" dirty="0">
                <a:latin typeface="NTPreCursivefk normal" charset="0"/>
                <a:ea typeface="NTPreCursivefk normal" charset="0"/>
                <a:cs typeface="NTPreCursivefk normal" charset="0"/>
              </a:rPr>
              <a:t>That’s Not Lemonade!  </a:t>
            </a:r>
          </a:p>
        </p:txBody>
      </p:sp>
      <p:sp>
        <p:nvSpPr>
          <p:cNvPr id="3" name="Subtitle 2"/>
          <p:cNvSpPr>
            <a:spLocks noGrp="1"/>
          </p:cNvSpPr>
          <p:nvPr>
            <p:ph type="subTitle" idx="1"/>
          </p:nvPr>
        </p:nvSpPr>
        <p:spPr/>
        <p:txBody>
          <a:bodyPr/>
          <a:lstStyle/>
          <a:p>
            <a:endParaRPr lang="en-US" dirty="0">
              <a:latin typeface="NTPreCursivefk normal" charset="0"/>
              <a:ea typeface="NTPreCursivefk normal" charset="0"/>
              <a:cs typeface="NTPreCursivefk normal"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2070120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r>
              <a:rPr lang="en-US" sz="11500" b="1" dirty="0">
                <a:latin typeface="NTPreCursivefk normal" charset="0"/>
                <a:ea typeface="NTPreCursivefk normal" charset="0"/>
                <a:cs typeface="NTPreCursivefk normal" charset="0"/>
              </a:rPr>
              <a:t>What could you do in an emergency?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16665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600" b="1" dirty="0">
                <a:latin typeface="NTPreCursivefk normal" charset="0"/>
                <a:ea typeface="NTPreCursivefk normal" charset="0"/>
                <a:cs typeface="NTPreCursivefk normal" charset="0"/>
              </a:rPr>
              <a:t>Tell an adult immediately. </a:t>
            </a:r>
          </a:p>
          <a:p>
            <a:pPr marL="0" indent="0" algn="ctr">
              <a:buNone/>
            </a:pPr>
            <a:endParaRPr lang="en-US" sz="6600" b="1" dirty="0">
              <a:latin typeface="NTPreCursivefk normal" charset="0"/>
              <a:ea typeface="NTPreCursivefk normal" charset="0"/>
              <a:cs typeface="NTPreCursivefk normal" charset="0"/>
            </a:endParaRPr>
          </a:p>
          <a:p>
            <a:pPr marL="0" indent="0" algn="ctr">
              <a:buNone/>
            </a:pPr>
            <a:r>
              <a:rPr lang="en-US" sz="6600" b="1" dirty="0">
                <a:latin typeface="NTPreCursivefk normal" charset="0"/>
                <a:ea typeface="NTPreCursivefk normal" charset="0"/>
                <a:cs typeface="NTPreCursivefk normal" charset="0"/>
              </a:rPr>
              <a:t>Call 999 and ask for an ambulance.</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6421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248" y="1739159"/>
            <a:ext cx="6827322" cy="3785652"/>
          </a:xfrm>
          <a:prstGeom prst="rect">
            <a:avLst/>
          </a:prstGeom>
        </p:spPr>
        <p:txBody>
          <a:bodyPr wrap="square">
            <a:spAutoFit/>
          </a:bodyPr>
          <a:lstStyle/>
          <a:p>
            <a:r>
              <a:rPr lang="en-US" sz="4000" dirty="0">
                <a:effectLst/>
                <a:latin typeface="NTPreCursivefk normal" charset="0"/>
                <a:ea typeface="NTPreCursivefk normal" charset="0"/>
                <a:cs typeface="NTPreCursivefk normal" charset="0"/>
              </a:rPr>
              <a:t>One Saturday afternoon, Henry was playing football in the garden with his friends. It was very hot outside and the children were tired and thirsty</a:t>
            </a:r>
            <a:r>
              <a:rPr lang="en-US" sz="4000" dirty="0">
                <a:latin typeface="NTPreCursivefk normal" charset="0"/>
                <a:ea typeface="NTPreCursivefk normal" charset="0"/>
                <a:cs typeface="NTPreCursivefk normal" charset="0"/>
              </a:rPr>
              <a:t> so they </a:t>
            </a:r>
            <a:r>
              <a:rPr lang="en-US" sz="4000" dirty="0">
                <a:effectLst/>
                <a:latin typeface="NTPreCursivefk normal" charset="0"/>
                <a:ea typeface="NTPreCursivefk normal" charset="0"/>
                <a:cs typeface="NTPreCursivefk normal" charset="0"/>
              </a:rPr>
              <a:t>decided to take a break.</a:t>
            </a:r>
            <a:endParaRPr lang="en-US" sz="4000" dirty="0">
              <a:latin typeface="NTPreCursivefk normal" charset="0"/>
              <a:ea typeface="NTPreCursivefk normal" charset="0"/>
              <a:cs typeface="NTPreCursivefk normal" charset="0"/>
            </a:endParaRPr>
          </a:p>
        </p:txBody>
      </p:sp>
      <p:pic>
        <p:nvPicPr>
          <p:cNvPr id="2" name="Picture 1"/>
          <p:cNvPicPr>
            <a:picLocks noChangeAspect="1"/>
          </p:cNvPicPr>
          <p:nvPr/>
        </p:nvPicPr>
        <p:blipFill>
          <a:blip r:embed="rId3"/>
          <a:stretch>
            <a:fillRect/>
          </a:stretch>
        </p:blipFill>
        <p:spPr>
          <a:xfrm>
            <a:off x="7291450" y="1067980"/>
            <a:ext cx="4590802" cy="4756985"/>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13518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458" y="587829"/>
            <a:ext cx="6810498" cy="5589134"/>
          </a:xfrm>
        </p:spPr>
        <p:txBody>
          <a:bodyPr>
            <a:normAutofit lnSpcReduction="10000"/>
          </a:bodyPr>
          <a:lstStyle/>
          <a:p>
            <a:pPr marL="0" indent="0">
              <a:buNone/>
            </a:pPr>
            <a:r>
              <a:rPr lang="en-US" sz="4000" dirty="0">
                <a:effectLst/>
                <a:latin typeface="NTPreCursivefk normal" charset="0"/>
                <a:ea typeface="NTPreCursivefk normal" charset="0"/>
                <a:cs typeface="NTPreCursivefk normal" charset="0"/>
              </a:rPr>
              <a:t>Henry went into his house to ask his </a:t>
            </a:r>
            <a:r>
              <a:rPr lang="en-US" sz="4000" dirty="0">
                <a:latin typeface="NTPreCursivefk normal" charset="0"/>
                <a:ea typeface="NTPreCursivefk normal" charset="0"/>
                <a:cs typeface="NTPreCursivefk normal" charset="0"/>
              </a:rPr>
              <a:t>M</a:t>
            </a:r>
            <a:r>
              <a:rPr lang="en-US" sz="4000" dirty="0">
                <a:effectLst/>
                <a:latin typeface="NTPreCursivefk normal" charset="0"/>
                <a:ea typeface="NTPreCursivefk normal" charset="0"/>
                <a:cs typeface="NTPreCursivefk normal" charset="0"/>
              </a:rPr>
              <a:t>um if she would </a:t>
            </a:r>
            <a:r>
              <a:rPr lang="en-US" sz="4000" dirty="0">
                <a:latin typeface="NTPreCursivefk normal" charset="0"/>
                <a:ea typeface="NTPreCursivefk normal" charset="0"/>
                <a:cs typeface="NTPreCursivefk normal" charset="0"/>
              </a:rPr>
              <a:t>make</a:t>
            </a:r>
            <a:r>
              <a:rPr lang="en-US" sz="4000" dirty="0">
                <a:effectLst/>
                <a:latin typeface="NTPreCursivefk normal" charset="0"/>
                <a:ea typeface="NTPreCursivefk normal" charset="0"/>
                <a:cs typeface="NTPreCursivefk normal" charset="0"/>
              </a:rPr>
              <a:t> them some lemonade. Henry’s </a:t>
            </a:r>
            <a:r>
              <a:rPr lang="en-US" sz="4000" dirty="0">
                <a:latin typeface="NTPreCursivefk normal" charset="0"/>
                <a:ea typeface="NTPreCursivefk normal" charset="0"/>
                <a:cs typeface="NTPreCursivefk normal" charset="0"/>
              </a:rPr>
              <a:t>M</a:t>
            </a:r>
            <a:r>
              <a:rPr lang="en-US" sz="4000" dirty="0">
                <a:effectLst/>
                <a:latin typeface="NTPreCursivefk normal" charset="0"/>
                <a:ea typeface="NTPreCursivefk normal" charset="0"/>
                <a:cs typeface="NTPreCursivefk normal" charset="0"/>
              </a:rPr>
              <a:t>um was busy cleaning the kitchen floor. Just as Henry began to ask for the drinks, the phone rang. </a:t>
            </a:r>
            <a:endParaRPr lang="en-US" sz="4000" dirty="0">
              <a:latin typeface="NTPreCursivefk normal" charset="0"/>
              <a:ea typeface="NTPreCursivefk normal" charset="0"/>
              <a:cs typeface="NTPreCursivefk normal" charset="0"/>
            </a:endParaRPr>
          </a:p>
          <a:p>
            <a:pPr marL="0" indent="0">
              <a:buNone/>
            </a:pPr>
            <a:endParaRPr lang="en-US" sz="4000" dirty="0">
              <a:effectLst/>
              <a:latin typeface="NTPreCursivefk normal" charset="0"/>
              <a:ea typeface="NTPreCursivefk normal" charset="0"/>
              <a:cs typeface="NTPreCursivefk normal" charset="0"/>
            </a:endParaRPr>
          </a:p>
          <a:p>
            <a:pPr marL="0" indent="0">
              <a:buNone/>
            </a:pPr>
            <a:r>
              <a:rPr lang="en-US" sz="4000" dirty="0">
                <a:effectLst/>
                <a:latin typeface="NTPreCursivefk normal" charset="0"/>
                <a:ea typeface="NTPreCursivefk normal" charset="0"/>
                <a:cs typeface="NTPreCursivefk normal" charset="0"/>
              </a:rPr>
              <a:t>“Henry,” his Mum said, “you and your friends are going to have to wait a few minutes.” </a:t>
            </a:r>
            <a:endParaRPr lang="en-US" sz="4000" dirty="0">
              <a:latin typeface="NTPreCursivefk normal" charset="0"/>
              <a:ea typeface="NTPreCursivefk normal" charset="0"/>
              <a:cs typeface="NTPreCursivefk normal" charset="0"/>
            </a:endParaRP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460" y="1603169"/>
            <a:ext cx="4311732" cy="5208227"/>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77085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501" y="789555"/>
            <a:ext cx="6981585" cy="5195660"/>
          </a:xfrm>
        </p:spPr>
        <p:txBody>
          <a:bodyPr vert="horz" lIns="91440" tIns="45720" rIns="91440" bIns="45720" rtlCol="0" anchor="t">
            <a:noAutofit/>
          </a:bodyPr>
          <a:lstStyle/>
          <a:p>
            <a:pPr marL="0" indent="0">
              <a:buNone/>
            </a:pPr>
            <a:r>
              <a:rPr lang="en-US" sz="4000" dirty="0">
                <a:effectLst/>
                <a:latin typeface="NTPreCursivefk normal" charset="0"/>
                <a:ea typeface="NTPreCursivefk normal" charset="0"/>
                <a:cs typeface="NTPreCursivefk normal" charset="0"/>
              </a:rPr>
              <a:t>“But, it’s so hot!” cried Henry, “I just can’t wait another minute!” </a:t>
            </a:r>
            <a:endParaRPr lang="en-US" sz="4000" dirty="0">
              <a:latin typeface="NTPreCursivefk normal" charset="0"/>
              <a:ea typeface="NTPreCursivefk normal" charset="0"/>
              <a:cs typeface="NTPreCursivefk normal" charset="0"/>
            </a:endParaRPr>
          </a:p>
          <a:p>
            <a:pPr marL="0" indent="0">
              <a:buNone/>
            </a:pPr>
            <a:r>
              <a:rPr lang="en-US" sz="4000" dirty="0">
                <a:effectLst/>
                <a:latin typeface="NTPreCursivefk normal" charset="0"/>
                <a:ea typeface="NTPreCursivefk normal" charset="0"/>
                <a:cs typeface="NTPreCursivefk normal" charset="0"/>
              </a:rPr>
              <a:t>While Henry’s Mum was answering the phone, Henry saw a bottle his mum had put on the side while she was cleaning the floor. </a:t>
            </a:r>
            <a:r>
              <a:rPr lang="en-US" sz="4000" dirty="0">
                <a:latin typeface="NTPreCursivefk normal" charset="0"/>
                <a:ea typeface="NTPreCursivefk normal" charset="0"/>
                <a:cs typeface="NTPreCursivefk normal" charset="0"/>
              </a:rPr>
              <a:t>T</a:t>
            </a:r>
            <a:r>
              <a:rPr lang="en-US" sz="4000" dirty="0">
                <a:effectLst/>
                <a:latin typeface="NTPreCursivefk normal" charset="0"/>
                <a:ea typeface="NTPreCursivefk normal" charset="0"/>
                <a:cs typeface="NTPreCursivefk normal" charset="0"/>
              </a:rPr>
              <a:t>he liquid inside was yellow like lemonade.  Henry took the bottle outside to share with his friends. </a:t>
            </a:r>
            <a:endParaRPr lang="en-US" sz="4000" dirty="0">
              <a:latin typeface="NTPreCursivefk normal" charset="0"/>
              <a:ea typeface="NTPreCursivefk normal" charset="0"/>
              <a:cs typeface="NTPreCursivefk normal"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8297"/>
          <a:stretch/>
        </p:blipFill>
        <p:spPr>
          <a:xfrm>
            <a:off x="7788086" y="352198"/>
            <a:ext cx="3760027" cy="5900057"/>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208356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271" y="4988859"/>
            <a:ext cx="10533529" cy="1188104"/>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a:latin typeface="NTPreCursivefk normal" charset="0"/>
                <a:ea typeface="NTPreCursivefk normal" charset="0"/>
                <a:cs typeface="NTPreCursivefk normal" charset="0"/>
              </a:rPr>
              <a:t>What questions should Henry be asking himself to work out if the liquid is safe to drink?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196" y="356134"/>
            <a:ext cx="2971799" cy="2971799"/>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79876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600" dirty="0">
                <a:latin typeface="NTPreCursivefk normal" charset="0"/>
                <a:ea typeface="NTPreCursivefk normal" charset="0"/>
                <a:cs typeface="NTPreCursivefk normal" charset="0"/>
              </a:rPr>
              <a:t>Does this have a label on it? </a:t>
            </a:r>
            <a:endParaRPr lang="en-US" sz="6600" dirty="0" smtClean="0">
              <a:latin typeface="NTPreCursivefk normal" charset="0"/>
              <a:ea typeface="NTPreCursivefk normal" charset="0"/>
              <a:cs typeface="NTPreCursivefk normal" charset="0"/>
            </a:endParaRPr>
          </a:p>
          <a:p>
            <a:pPr marL="0" indent="0" algn="ctr">
              <a:buNone/>
            </a:pPr>
            <a:r>
              <a:rPr lang="en-US" sz="6600" dirty="0" smtClean="0">
                <a:latin typeface="NTPreCursivefk normal" charset="0"/>
                <a:ea typeface="NTPreCursivefk normal" charset="0"/>
                <a:cs typeface="NTPreCursivefk normal" charset="0"/>
              </a:rPr>
              <a:t>Is </a:t>
            </a:r>
            <a:r>
              <a:rPr lang="en-US" sz="6600" dirty="0">
                <a:latin typeface="NTPreCursivefk normal" charset="0"/>
                <a:ea typeface="NTPreCursivefk normal" charset="0"/>
                <a:cs typeface="NTPreCursivefk normal" charset="0"/>
              </a:rPr>
              <a:t>it mine? </a:t>
            </a:r>
            <a:endParaRPr lang="en-US" sz="6600" dirty="0" smtClean="0">
              <a:latin typeface="NTPreCursivefk normal" charset="0"/>
              <a:ea typeface="NTPreCursivefk normal" charset="0"/>
              <a:cs typeface="NTPreCursivefk normal" charset="0"/>
            </a:endParaRPr>
          </a:p>
          <a:p>
            <a:pPr marL="0" indent="0" algn="ctr">
              <a:buNone/>
            </a:pPr>
            <a:r>
              <a:rPr lang="en-US" sz="6600" dirty="0" smtClean="0">
                <a:latin typeface="NTPreCursivefk normal" charset="0"/>
                <a:ea typeface="NTPreCursivefk normal" charset="0"/>
                <a:cs typeface="NTPreCursivefk normal" charset="0"/>
              </a:rPr>
              <a:t>Did </a:t>
            </a:r>
            <a:r>
              <a:rPr lang="en-US" sz="6600" dirty="0">
                <a:latin typeface="NTPreCursivefk normal" charset="0"/>
                <a:ea typeface="NTPreCursivefk normal" charset="0"/>
                <a:cs typeface="NTPreCursivefk normal" charset="0"/>
              </a:rPr>
              <a:t>an adult say it’s ok? </a:t>
            </a:r>
          </a:p>
          <a:p>
            <a:endParaRPr lang="en-US" dirty="0"/>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98442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5177" y="1281486"/>
            <a:ext cx="10515600" cy="4351338"/>
          </a:xfrm>
        </p:spPr>
        <p:txBody>
          <a:bodyPr/>
          <a:lstStyle/>
          <a:p>
            <a:pPr marL="0" indent="0">
              <a:buNone/>
            </a:pPr>
            <a:r>
              <a:rPr lang="en-US" sz="4000" dirty="0">
                <a:effectLst/>
                <a:latin typeface="NTPreCursivefk normal" charset="0"/>
                <a:ea typeface="NTPreCursivefk normal" charset="0"/>
                <a:cs typeface="NTPreCursivefk normal" charset="0"/>
              </a:rPr>
              <a:t>Just as Henry put the bottle to his lips ready to take a sip, Henry’s friends yelled “Stop! Henry, don’t drink it, that’s not lemonade!” </a:t>
            </a:r>
            <a:endParaRPr lang="en-US" sz="4000" dirty="0">
              <a:latin typeface="NTPreCursivefk normal" charset="0"/>
              <a:ea typeface="NTPreCursivefk normal" charset="0"/>
              <a:cs typeface="NTPreCursivefk normal" charset="0"/>
            </a:endParaRP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820" y="2514600"/>
            <a:ext cx="5474874" cy="43434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163489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8297"/>
          <a:stretch/>
        </p:blipFill>
        <p:spPr>
          <a:xfrm>
            <a:off x="5356817" y="1558717"/>
            <a:ext cx="2326517" cy="3650660"/>
          </a:xfrm>
          <a:prstGeom prst="rect">
            <a:avLst/>
          </a:prstGeom>
        </p:spPr>
      </p:pic>
      <p:sp>
        <p:nvSpPr>
          <p:cNvPr id="3" name="Content Placeholder 2"/>
          <p:cNvSpPr>
            <a:spLocks noGrp="1"/>
          </p:cNvSpPr>
          <p:nvPr>
            <p:ph idx="1"/>
          </p:nvPr>
        </p:nvSpPr>
        <p:spPr>
          <a:xfrm>
            <a:off x="718456" y="1246909"/>
            <a:ext cx="10722429" cy="5611091"/>
          </a:xfrm>
        </p:spPr>
        <p:txBody>
          <a:bodyPr/>
          <a:lstStyle/>
          <a:p>
            <a:pPr marL="0" indent="0">
              <a:buNone/>
            </a:pPr>
            <a:r>
              <a:rPr lang="en-US" sz="4000" dirty="0">
                <a:effectLst/>
                <a:latin typeface="NTPreCursivefk normal" charset="0"/>
                <a:ea typeface="NTPreCursivefk normal" charset="0"/>
                <a:cs typeface="NTPreCursivefk normal" charset="0"/>
              </a:rPr>
              <a:t>Why do you think Henry’s friends tried to stop him from drinking the yellow liquid? </a:t>
            </a:r>
            <a:endParaRPr lang="en-US" sz="4000" dirty="0" smtClean="0">
              <a:effectLst/>
              <a:latin typeface="NTPreCursivefk normal" charset="0"/>
              <a:ea typeface="NTPreCursivefk normal" charset="0"/>
              <a:cs typeface="NTPreCursivefk normal" charset="0"/>
            </a:endParaRPr>
          </a:p>
          <a:p>
            <a:pPr marL="0" indent="0">
              <a:buNone/>
            </a:pPr>
            <a:endParaRPr lang="en-US" sz="4000" dirty="0">
              <a:latin typeface="NTPreCursivefk normal" charset="0"/>
              <a:ea typeface="NTPreCursivefk normal" charset="0"/>
              <a:cs typeface="NTPreCursivefk normal" charset="0"/>
            </a:endParaRPr>
          </a:p>
          <a:p>
            <a:pPr marL="0" indent="0">
              <a:buNone/>
            </a:pPr>
            <a:endParaRPr lang="en-US" sz="4000" dirty="0" smtClean="0">
              <a:effectLst/>
              <a:latin typeface="NTPreCursivefk normal" charset="0"/>
              <a:ea typeface="NTPreCursivefk normal" charset="0"/>
              <a:cs typeface="NTPreCursivefk normal" charset="0"/>
            </a:endParaRPr>
          </a:p>
          <a:p>
            <a:pPr marL="0" indent="0">
              <a:buNone/>
            </a:pPr>
            <a:endParaRPr lang="en-US" sz="4000" dirty="0" smtClean="0">
              <a:effectLst/>
              <a:latin typeface="NTPreCursivefk normal" charset="0"/>
              <a:ea typeface="NTPreCursivefk normal" charset="0"/>
              <a:cs typeface="NTPreCursivefk normal" charset="0"/>
            </a:endParaRPr>
          </a:p>
          <a:p>
            <a:pPr marL="0" indent="0">
              <a:buNone/>
            </a:pPr>
            <a:endParaRPr lang="en-US" sz="4000" dirty="0">
              <a:latin typeface="NTPreCursivefk normal" charset="0"/>
              <a:ea typeface="NTPreCursivefk normal" charset="0"/>
              <a:cs typeface="NTPreCursivefk normal" charset="0"/>
            </a:endParaRPr>
          </a:p>
          <a:p>
            <a:pPr marL="0" indent="0">
              <a:buNone/>
            </a:pPr>
            <a:r>
              <a:rPr lang="en-US" sz="4000" dirty="0">
                <a:effectLst/>
                <a:latin typeface="NTPreCursivefk normal" charset="0"/>
                <a:ea typeface="NTPreCursivefk normal" charset="0"/>
                <a:cs typeface="NTPreCursivefk normal" charset="0"/>
              </a:rPr>
              <a:t>What do you think was in the bottle? What should Henry’s friends tell him? </a:t>
            </a:r>
            <a:endParaRPr lang="en-US" sz="4000" dirty="0">
              <a:latin typeface="NTPreCursivefk normal" charset="0"/>
              <a:ea typeface="NTPreCursivefk normal" charset="0"/>
              <a:cs typeface="NTPreCursivefk normal" charset="0"/>
            </a:endParaRPr>
          </a:p>
          <a:p>
            <a:endParaRPr lang="en-US" dirty="0"/>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492740" y="148589"/>
            <a:ext cx="1699260" cy="785477"/>
          </a:xfrm>
          <a:prstGeom prst="rect">
            <a:avLst/>
          </a:prstGeom>
          <a:noFill/>
        </p:spPr>
      </p:pic>
    </p:spTree>
    <p:extLst>
      <p:ext uri="{BB962C8B-B14F-4D97-AF65-F5344CB8AC3E}">
        <p14:creationId xmlns:p14="http://schemas.microsoft.com/office/powerpoint/2010/main" val="596177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442</Words>
  <Application>Microsoft Macintosh PowerPoint</Application>
  <PresentationFormat>Widescreen</PresentationFormat>
  <Paragraphs>58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Calibri Light</vt:lpstr>
      <vt:lpstr>NTPreCursivefk normal</vt:lpstr>
      <vt:lpstr>Arial</vt:lpstr>
      <vt:lpstr>Office Theme</vt:lpstr>
      <vt:lpstr>PowerPoint Presentation</vt:lpstr>
      <vt:lpstr>That’s Not Lemonade!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Gifford</dc:creator>
  <cp:lastModifiedBy>Microsoft Office User</cp:lastModifiedBy>
  <cp:revision>21</cp:revision>
  <dcterms:created xsi:type="dcterms:W3CDTF">2016-02-12T11:15:42Z</dcterms:created>
  <dcterms:modified xsi:type="dcterms:W3CDTF">2016-05-11T14:31:15Z</dcterms:modified>
</cp:coreProperties>
</file>