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599"/>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2843FC-BFA0-8C40-AA5E-CA9010C56B24}"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E4283-FD7F-B841-9E6B-0DC02B81062D}" type="slidenum">
              <a:rPr lang="en-US" smtClean="0"/>
              <a:t>‹#›</a:t>
            </a:fld>
            <a:endParaRPr lang="en-US"/>
          </a:p>
        </p:txBody>
      </p:sp>
    </p:spTree>
    <p:extLst>
      <p:ext uri="{BB962C8B-B14F-4D97-AF65-F5344CB8AC3E}">
        <p14:creationId xmlns:p14="http://schemas.microsoft.com/office/powerpoint/2010/main" val="1225924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2843FC-BFA0-8C40-AA5E-CA9010C56B24}"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E4283-FD7F-B841-9E6B-0DC02B81062D}" type="slidenum">
              <a:rPr lang="en-US" smtClean="0"/>
              <a:t>‹#›</a:t>
            </a:fld>
            <a:endParaRPr lang="en-US"/>
          </a:p>
        </p:txBody>
      </p:sp>
    </p:spTree>
    <p:extLst>
      <p:ext uri="{BB962C8B-B14F-4D97-AF65-F5344CB8AC3E}">
        <p14:creationId xmlns:p14="http://schemas.microsoft.com/office/powerpoint/2010/main" val="1059594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2843FC-BFA0-8C40-AA5E-CA9010C56B24}"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E4283-FD7F-B841-9E6B-0DC02B81062D}" type="slidenum">
              <a:rPr lang="en-US" smtClean="0"/>
              <a:t>‹#›</a:t>
            </a:fld>
            <a:endParaRPr lang="en-US"/>
          </a:p>
        </p:txBody>
      </p:sp>
    </p:spTree>
    <p:extLst>
      <p:ext uri="{BB962C8B-B14F-4D97-AF65-F5344CB8AC3E}">
        <p14:creationId xmlns:p14="http://schemas.microsoft.com/office/powerpoint/2010/main" val="166578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2843FC-BFA0-8C40-AA5E-CA9010C56B24}"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E4283-FD7F-B841-9E6B-0DC02B81062D}" type="slidenum">
              <a:rPr lang="en-US" smtClean="0"/>
              <a:t>‹#›</a:t>
            </a:fld>
            <a:endParaRPr lang="en-US"/>
          </a:p>
        </p:txBody>
      </p:sp>
    </p:spTree>
    <p:extLst>
      <p:ext uri="{BB962C8B-B14F-4D97-AF65-F5344CB8AC3E}">
        <p14:creationId xmlns:p14="http://schemas.microsoft.com/office/powerpoint/2010/main" val="191609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2843FC-BFA0-8C40-AA5E-CA9010C56B24}"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E4283-FD7F-B841-9E6B-0DC02B81062D}" type="slidenum">
              <a:rPr lang="en-US" smtClean="0"/>
              <a:t>‹#›</a:t>
            </a:fld>
            <a:endParaRPr lang="en-US"/>
          </a:p>
        </p:txBody>
      </p:sp>
    </p:spTree>
    <p:extLst>
      <p:ext uri="{BB962C8B-B14F-4D97-AF65-F5344CB8AC3E}">
        <p14:creationId xmlns:p14="http://schemas.microsoft.com/office/powerpoint/2010/main" val="681625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2843FC-BFA0-8C40-AA5E-CA9010C56B24}"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E4283-FD7F-B841-9E6B-0DC02B81062D}" type="slidenum">
              <a:rPr lang="en-US" smtClean="0"/>
              <a:t>‹#›</a:t>
            </a:fld>
            <a:endParaRPr lang="en-US"/>
          </a:p>
        </p:txBody>
      </p:sp>
    </p:spTree>
    <p:extLst>
      <p:ext uri="{BB962C8B-B14F-4D97-AF65-F5344CB8AC3E}">
        <p14:creationId xmlns:p14="http://schemas.microsoft.com/office/powerpoint/2010/main" val="140573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2843FC-BFA0-8C40-AA5E-CA9010C56B24}" type="datetimeFigureOut">
              <a:rPr lang="en-US" smtClean="0"/>
              <a:t>5/11/16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9E4283-FD7F-B841-9E6B-0DC02B81062D}" type="slidenum">
              <a:rPr lang="en-US" smtClean="0"/>
              <a:t>‹#›</a:t>
            </a:fld>
            <a:endParaRPr lang="en-US"/>
          </a:p>
        </p:txBody>
      </p:sp>
    </p:spTree>
    <p:extLst>
      <p:ext uri="{BB962C8B-B14F-4D97-AF65-F5344CB8AC3E}">
        <p14:creationId xmlns:p14="http://schemas.microsoft.com/office/powerpoint/2010/main" val="174669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2843FC-BFA0-8C40-AA5E-CA9010C56B24}" type="datetimeFigureOut">
              <a:rPr lang="en-US" smtClean="0"/>
              <a:t>5/11/16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E4283-FD7F-B841-9E6B-0DC02B81062D}" type="slidenum">
              <a:rPr lang="en-US" smtClean="0"/>
              <a:t>‹#›</a:t>
            </a:fld>
            <a:endParaRPr lang="en-US"/>
          </a:p>
        </p:txBody>
      </p:sp>
    </p:spTree>
    <p:extLst>
      <p:ext uri="{BB962C8B-B14F-4D97-AF65-F5344CB8AC3E}">
        <p14:creationId xmlns:p14="http://schemas.microsoft.com/office/powerpoint/2010/main" val="61897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843FC-BFA0-8C40-AA5E-CA9010C56B24}" type="datetimeFigureOut">
              <a:rPr lang="en-US" smtClean="0"/>
              <a:t>5/11/16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9E4283-FD7F-B841-9E6B-0DC02B81062D}" type="slidenum">
              <a:rPr lang="en-US" smtClean="0"/>
              <a:t>‹#›</a:t>
            </a:fld>
            <a:endParaRPr lang="en-US"/>
          </a:p>
        </p:txBody>
      </p:sp>
    </p:spTree>
    <p:extLst>
      <p:ext uri="{BB962C8B-B14F-4D97-AF65-F5344CB8AC3E}">
        <p14:creationId xmlns:p14="http://schemas.microsoft.com/office/powerpoint/2010/main" val="68229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2843FC-BFA0-8C40-AA5E-CA9010C56B24}"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E4283-FD7F-B841-9E6B-0DC02B81062D}" type="slidenum">
              <a:rPr lang="en-US" smtClean="0"/>
              <a:t>‹#›</a:t>
            </a:fld>
            <a:endParaRPr lang="en-US"/>
          </a:p>
        </p:txBody>
      </p:sp>
    </p:spTree>
    <p:extLst>
      <p:ext uri="{BB962C8B-B14F-4D97-AF65-F5344CB8AC3E}">
        <p14:creationId xmlns:p14="http://schemas.microsoft.com/office/powerpoint/2010/main" val="184472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2843FC-BFA0-8C40-AA5E-CA9010C56B24}"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E4283-FD7F-B841-9E6B-0DC02B81062D}" type="slidenum">
              <a:rPr lang="en-US" smtClean="0"/>
              <a:t>‹#›</a:t>
            </a:fld>
            <a:endParaRPr lang="en-US"/>
          </a:p>
        </p:txBody>
      </p:sp>
    </p:spTree>
    <p:extLst>
      <p:ext uri="{BB962C8B-B14F-4D97-AF65-F5344CB8AC3E}">
        <p14:creationId xmlns:p14="http://schemas.microsoft.com/office/powerpoint/2010/main" val="10080655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843FC-BFA0-8C40-AA5E-CA9010C56B24}" type="datetimeFigureOut">
              <a:rPr lang="en-US" smtClean="0"/>
              <a:t>5/11/16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E4283-FD7F-B841-9E6B-0DC02B81062D}" type="slidenum">
              <a:rPr lang="en-US" smtClean="0"/>
              <a:t>‹#›</a:t>
            </a:fld>
            <a:endParaRPr lang="en-US"/>
          </a:p>
        </p:txBody>
      </p:sp>
    </p:spTree>
    <p:extLst>
      <p:ext uri="{BB962C8B-B14F-4D97-AF65-F5344CB8AC3E}">
        <p14:creationId xmlns:p14="http://schemas.microsoft.com/office/powerpoint/2010/main" val="1225034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
        <p:nvSpPr>
          <p:cNvPr id="6" name="Title 1"/>
          <p:cNvSpPr txBox="1">
            <a:spLocks/>
          </p:cNvSpPr>
          <p:nvPr/>
        </p:nvSpPr>
        <p:spPr>
          <a:xfrm rot="10800000" flipV="1">
            <a:off x="104140" y="148589"/>
            <a:ext cx="5665470" cy="2165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dirty="0" smtClean="0">
                <a:latin typeface="NTPreCursivefk normal" charset="0"/>
                <a:ea typeface="NTPreCursivefk normal" charset="0"/>
                <a:cs typeface="NTPreCursivefk normal" charset="0"/>
              </a:rPr>
              <a:t>Year 2: Summer 2</a:t>
            </a:r>
          </a:p>
          <a:p>
            <a:r>
              <a:rPr lang="en-US" sz="1100" b="1" dirty="0" smtClean="0">
                <a:latin typeface="NTPreCursivefk normal" charset="0"/>
                <a:ea typeface="NTPreCursivefk normal" charset="0"/>
                <a:cs typeface="NTPreCursivefk normal" charset="0"/>
              </a:rPr>
              <a:t>Humility, Empathy and Perspective, Gratitude.</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712" y="934066"/>
            <a:ext cx="7725335" cy="5457432"/>
          </a:xfrm>
          <a:prstGeom prst="rect">
            <a:avLst/>
          </a:prstGeom>
        </p:spPr>
      </p:pic>
    </p:spTree>
    <p:extLst>
      <p:ext uri="{BB962C8B-B14F-4D97-AF65-F5344CB8AC3E}">
        <p14:creationId xmlns:p14="http://schemas.microsoft.com/office/powerpoint/2010/main" val="158533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6934" y="603068"/>
            <a:ext cx="9144000" cy="1314399"/>
          </a:xfrm>
        </p:spPr>
        <p:txBody>
          <a:bodyPr>
            <a:normAutofit/>
          </a:bodyPr>
          <a:lstStyle/>
          <a:p>
            <a:r>
              <a:rPr lang="en-GB" sz="5400" u="sng" dirty="0">
                <a:latin typeface="NTPreCursive" panose="03000400000000000000" pitchFamily="66" charset="0"/>
              </a:rPr>
              <a:t>Gratitude </a:t>
            </a:r>
            <a:r>
              <a:rPr lang="en-GB" sz="5400" u="sng" dirty="0" smtClean="0">
                <a:latin typeface="NTPreCursive" panose="03000400000000000000" pitchFamily="66" charset="0"/>
              </a:rPr>
              <a:t>Quotes Poster</a:t>
            </a:r>
            <a:endParaRPr lang="en-GB" sz="5400" u="sng" dirty="0">
              <a:latin typeface="NTPreCursive" panose="03000400000000000000" pitchFamily="66" charset="0"/>
            </a:endParaRPr>
          </a:p>
        </p:txBody>
      </p:sp>
      <p:sp>
        <p:nvSpPr>
          <p:cNvPr id="3" name="Rectangle 2"/>
          <p:cNvSpPr/>
          <p:nvPr/>
        </p:nvSpPr>
        <p:spPr>
          <a:xfrm>
            <a:off x="519877" y="1847862"/>
            <a:ext cx="11038114" cy="4962897"/>
          </a:xfrm>
          <a:prstGeom prst="rect">
            <a:avLst/>
          </a:prstGeom>
        </p:spPr>
        <p:txBody>
          <a:bodyPr wrap="square">
            <a:spAutoFit/>
          </a:bodyPr>
          <a:lstStyle/>
          <a:p>
            <a:pPr>
              <a:spcAft>
                <a:spcPts val="0"/>
              </a:spcAft>
            </a:pPr>
            <a:r>
              <a:rPr lang="en-US" sz="1050" dirty="0">
                <a:latin typeface="NTPreCursivefk normal" charset="0"/>
                <a:ea typeface="NTPreCursivefk normal" charset="0"/>
                <a:cs typeface="NTPreCursivefk normal" charset="0"/>
              </a:rPr>
              <a:t> </a:t>
            </a:r>
            <a:endParaRPr lang="en-US" dirty="0">
              <a:latin typeface="NTPreCursivefk normal" charset="0"/>
              <a:ea typeface="NTPreCursivefk normal" charset="0"/>
              <a:cs typeface="NTPreCursivefk normal" charset="0"/>
            </a:endParaRPr>
          </a:p>
          <a:p>
            <a:pPr>
              <a:spcAft>
                <a:spcPts val="0"/>
              </a:spcAft>
            </a:pPr>
            <a:r>
              <a:rPr lang="en-US" sz="2400" dirty="0">
                <a:solidFill>
                  <a:srgbClr val="23221F"/>
                </a:solidFill>
                <a:latin typeface="NTPreCursivefk normal" charset="0"/>
                <a:ea typeface="NTPreCursivefk normal" charset="0"/>
                <a:cs typeface="NTPreCursivefk normal" charset="0"/>
              </a:rPr>
              <a:t>Quotes are like road signs.  They give you directions for your journey</a:t>
            </a:r>
            <a:r>
              <a:rPr lang="en-US" sz="1200" dirty="0">
                <a:latin typeface="NTPreCursivefk normal" charset="0"/>
                <a:ea typeface="NTPreCursivefk normal" charset="0"/>
                <a:cs typeface="NTPreCursivefk normal" charset="0"/>
              </a:rPr>
              <a:t>, </a:t>
            </a:r>
            <a:r>
              <a:rPr lang="en-US" sz="2400" dirty="0">
                <a:solidFill>
                  <a:srgbClr val="23221F"/>
                </a:solidFill>
                <a:latin typeface="NTPreCursivefk normal" charset="0"/>
                <a:ea typeface="NTPreCursivefk normal" charset="0"/>
                <a:cs typeface="NTPreCursivefk normal" charset="0"/>
              </a:rPr>
              <a:t>and provide reminders, motivation and inspiration along the way. These quotes are about gratitude.</a:t>
            </a:r>
            <a:endParaRPr lang="en-US" dirty="0">
              <a:latin typeface="NTPreCursivefk normal" charset="0"/>
              <a:ea typeface="NTPreCursivefk normal" charset="0"/>
              <a:cs typeface="NTPreCursivefk normal" charset="0"/>
            </a:endParaRPr>
          </a:p>
          <a:p>
            <a:pPr>
              <a:spcAft>
                <a:spcPts val="0"/>
              </a:spcAft>
            </a:pPr>
            <a:r>
              <a:rPr lang="en-US" sz="2400" dirty="0">
                <a:solidFill>
                  <a:srgbClr val="23221F"/>
                </a:solidFill>
                <a:latin typeface="NTPreCursivefk normal" charset="0"/>
                <a:ea typeface="NTPreCursivefk normal" charset="0"/>
                <a:cs typeface="NTPreCursivefk normal" charset="0"/>
              </a:rPr>
              <a:t> </a:t>
            </a:r>
            <a:endParaRPr lang="en-US" dirty="0">
              <a:latin typeface="NTPreCursivefk normal" charset="0"/>
              <a:ea typeface="NTPreCursivefk normal" charset="0"/>
              <a:cs typeface="NTPreCursivefk normal" charset="0"/>
            </a:endParaRPr>
          </a:p>
          <a:p>
            <a:pPr>
              <a:spcAft>
                <a:spcPts val="0"/>
              </a:spcAft>
            </a:pPr>
            <a:r>
              <a:rPr lang="en-US" sz="2400" dirty="0" smtClean="0">
                <a:solidFill>
                  <a:srgbClr val="23221F"/>
                </a:solidFill>
                <a:latin typeface="NTPreCursivefk normal" charset="0"/>
                <a:ea typeface="NTPreCursivefk normal" charset="0"/>
                <a:cs typeface="NTPreCursivefk normal" charset="0"/>
              </a:rPr>
              <a:t>Ask the class to work in pairs.. Give each pair a sheet of paper with a quote on it. Ask the pupils to discuss with their partner what they think the quote means. </a:t>
            </a:r>
          </a:p>
          <a:p>
            <a:pPr>
              <a:spcAft>
                <a:spcPts val="0"/>
              </a:spcAft>
            </a:pPr>
            <a:endParaRPr lang="en-US" sz="2400" dirty="0">
              <a:solidFill>
                <a:srgbClr val="23221F"/>
              </a:solidFill>
              <a:latin typeface="NTPreCursivefk normal" charset="0"/>
              <a:ea typeface="NTPreCursivefk normal" charset="0"/>
              <a:cs typeface="NTPreCursivefk normal" charset="0"/>
            </a:endParaRPr>
          </a:p>
          <a:p>
            <a:pPr>
              <a:spcAft>
                <a:spcPts val="0"/>
              </a:spcAft>
            </a:pPr>
            <a:r>
              <a:rPr lang="en-US" sz="2400" dirty="0" smtClean="0">
                <a:solidFill>
                  <a:srgbClr val="23221F"/>
                </a:solidFill>
                <a:latin typeface="NTPreCursivefk normal" charset="0"/>
                <a:ea typeface="NTPreCursivefk normal" charset="0"/>
                <a:cs typeface="NTPreCursivefk normal" charset="0"/>
              </a:rPr>
              <a:t>Choose some children to share their ideas with the class. </a:t>
            </a:r>
          </a:p>
          <a:p>
            <a:pPr>
              <a:spcAft>
                <a:spcPts val="0"/>
              </a:spcAft>
            </a:pPr>
            <a:endParaRPr lang="en-US" sz="2400" dirty="0">
              <a:solidFill>
                <a:srgbClr val="23221F"/>
              </a:solidFill>
              <a:latin typeface="NTPreCursivefk normal" charset="0"/>
              <a:ea typeface="NTPreCursivefk normal" charset="0"/>
              <a:cs typeface="NTPreCursivefk normal" charset="0"/>
            </a:endParaRPr>
          </a:p>
          <a:p>
            <a:pPr>
              <a:spcAft>
                <a:spcPts val="0"/>
              </a:spcAft>
            </a:pPr>
            <a:r>
              <a:rPr lang="en-US" sz="2400" dirty="0" smtClean="0">
                <a:solidFill>
                  <a:srgbClr val="23221F"/>
                </a:solidFill>
                <a:latin typeface="NTPreCursivefk normal" charset="0"/>
                <a:ea typeface="NTPreCursivefk normal" charset="0"/>
                <a:cs typeface="NTPreCursivefk normal" charset="0"/>
              </a:rPr>
              <a:t>Remaining in pairs, ask the children to create a poster on sugar paper. The poster</a:t>
            </a:r>
            <a:r>
              <a:rPr lang="en-US" sz="2400" dirty="0">
                <a:solidFill>
                  <a:srgbClr val="23221F"/>
                </a:solidFill>
                <a:latin typeface="NTPreCursivefk normal" charset="0"/>
                <a:ea typeface="NTPreCursivefk normal" charset="0"/>
                <a:cs typeface="NTPreCursivefk normal" charset="0"/>
              </a:rPr>
              <a:t> </a:t>
            </a:r>
            <a:r>
              <a:rPr lang="en-US" sz="2400" dirty="0" smtClean="0">
                <a:solidFill>
                  <a:srgbClr val="23221F"/>
                </a:solidFill>
                <a:latin typeface="NTPreCursivefk normal" charset="0"/>
                <a:ea typeface="NTPreCursivefk normal" charset="0"/>
                <a:cs typeface="NTPreCursivefk normal" charset="0"/>
              </a:rPr>
              <a:t>should be beautifully</a:t>
            </a:r>
            <a:r>
              <a:rPr lang="en-US" sz="2400" dirty="0">
                <a:solidFill>
                  <a:srgbClr val="23221F"/>
                </a:solidFill>
                <a:latin typeface="NTPreCursivefk normal" charset="0"/>
                <a:ea typeface="NTPreCursivefk normal" charset="0"/>
                <a:cs typeface="NTPreCursivefk normal" charset="0"/>
              </a:rPr>
              <a:t>, </a:t>
            </a:r>
            <a:r>
              <a:rPr lang="en-US" sz="2400" dirty="0" smtClean="0">
                <a:solidFill>
                  <a:srgbClr val="23221F"/>
                </a:solidFill>
                <a:latin typeface="NTPreCursivefk normal" charset="0"/>
                <a:ea typeface="NTPreCursivefk normal" charset="0"/>
                <a:cs typeface="NTPreCursivefk normal" charset="0"/>
              </a:rPr>
              <a:t>presented and should include the </a:t>
            </a:r>
            <a:r>
              <a:rPr lang="en-US" sz="2400" dirty="0">
                <a:solidFill>
                  <a:srgbClr val="23221F"/>
                </a:solidFill>
                <a:latin typeface="NTPreCursivefk normal" charset="0"/>
                <a:ea typeface="NTPreCursivefk normal" charset="0"/>
                <a:cs typeface="NTPreCursivefk normal" charset="0"/>
              </a:rPr>
              <a:t>original quote, </a:t>
            </a:r>
            <a:r>
              <a:rPr lang="en-US" sz="2400" dirty="0" smtClean="0">
                <a:solidFill>
                  <a:srgbClr val="23221F"/>
                </a:solidFill>
                <a:latin typeface="NTPreCursivefk normal" charset="0"/>
                <a:ea typeface="NTPreCursivefk normal" charset="0"/>
                <a:cs typeface="NTPreCursivefk normal" charset="0"/>
              </a:rPr>
              <a:t>the pupils’ interpretation </a:t>
            </a:r>
            <a:r>
              <a:rPr lang="en-US" sz="2400" dirty="0">
                <a:solidFill>
                  <a:srgbClr val="23221F"/>
                </a:solidFill>
                <a:latin typeface="NTPreCursivefk normal" charset="0"/>
                <a:ea typeface="NTPreCursivefk normal" charset="0"/>
                <a:cs typeface="NTPreCursivefk normal" charset="0"/>
              </a:rPr>
              <a:t>in </a:t>
            </a:r>
            <a:r>
              <a:rPr lang="en-US" sz="2400" dirty="0" smtClean="0">
                <a:solidFill>
                  <a:srgbClr val="23221F"/>
                </a:solidFill>
                <a:latin typeface="NTPreCursivefk normal" charset="0"/>
                <a:ea typeface="NTPreCursivefk normal" charset="0"/>
                <a:cs typeface="NTPreCursivefk normal" charset="0"/>
              </a:rPr>
              <a:t>their own </a:t>
            </a:r>
            <a:r>
              <a:rPr lang="en-US" sz="2400" dirty="0">
                <a:solidFill>
                  <a:srgbClr val="23221F"/>
                </a:solidFill>
                <a:latin typeface="NTPreCursivefk normal" charset="0"/>
                <a:ea typeface="NTPreCursivefk normal" charset="0"/>
                <a:cs typeface="NTPreCursivefk normal" charset="0"/>
              </a:rPr>
              <a:t>words, and a visual </a:t>
            </a:r>
            <a:r>
              <a:rPr lang="en-US" sz="2400" dirty="0" smtClean="0">
                <a:solidFill>
                  <a:srgbClr val="23221F"/>
                </a:solidFill>
                <a:latin typeface="NTPreCursivefk normal" charset="0"/>
                <a:ea typeface="NTPreCursivefk normal" charset="0"/>
                <a:cs typeface="NTPreCursivefk normal" charset="0"/>
              </a:rPr>
              <a:t>representation. </a:t>
            </a:r>
          </a:p>
          <a:p>
            <a:pPr>
              <a:spcAft>
                <a:spcPts val="1200"/>
              </a:spcAft>
            </a:pPr>
            <a:endParaRPr lang="en-US" sz="1400" dirty="0">
              <a:latin typeface="NTPreCursivefk normal" charset="0"/>
              <a:ea typeface="NTPreCursivefk normal" charset="0"/>
              <a:cs typeface="NTPreCursivefk normal" charset="0"/>
            </a:endParaRPr>
          </a:p>
          <a:p>
            <a:pPr>
              <a:spcAft>
                <a:spcPts val="1200"/>
              </a:spcAft>
            </a:pPr>
            <a:r>
              <a:rPr lang="en-US" i="1" dirty="0">
                <a:solidFill>
                  <a:srgbClr val="23221F"/>
                </a:solidFill>
                <a:latin typeface="NTPreCursivefk normal" charset="0"/>
                <a:ea typeface="NTPreCursivefk normal" charset="0"/>
                <a:cs typeface="NTPreCursivefk normal" charset="0"/>
              </a:rPr>
              <a:t>This lesson is adapted with gratitude from </a:t>
            </a:r>
            <a:r>
              <a:rPr lang="en-US" i="1" dirty="0" err="1">
                <a:solidFill>
                  <a:srgbClr val="23221F"/>
                </a:solidFill>
                <a:latin typeface="NTPreCursivefk normal" charset="0"/>
                <a:ea typeface="NTPreCursivefk normal" charset="0"/>
                <a:cs typeface="NTPreCursivefk normal" charset="0"/>
              </a:rPr>
              <a:t>www.SpreadingGratitudeRocks.com</a:t>
            </a:r>
            <a:endParaRPr lang="en-US" sz="1400" i="1" dirty="0">
              <a:effectLst/>
              <a:latin typeface="NTPreCursivefk normal" charset="0"/>
              <a:ea typeface="NTPreCursivefk normal" charset="0"/>
              <a:cs typeface="NTPreCursivefk norm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2034" y="297125"/>
            <a:ext cx="2717800" cy="1244794"/>
          </a:xfrm>
          <a:prstGeom prst="rect">
            <a:avLst/>
          </a:prstGeom>
        </p:spPr>
      </p:pic>
    </p:spTree>
    <p:extLst>
      <p:ext uri="{BB962C8B-B14F-4D97-AF65-F5344CB8AC3E}">
        <p14:creationId xmlns:p14="http://schemas.microsoft.com/office/powerpoint/2010/main" val="1592560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435" y="2152508"/>
            <a:ext cx="10515600" cy="4351338"/>
          </a:xfrm>
        </p:spPr>
        <p:txBody>
          <a:bodyPr>
            <a:normAutofit lnSpcReduction="10000"/>
          </a:bodyPr>
          <a:lstStyle/>
          <a:p>
            <a:pPr marL="0" indent="0" algn="ctr">
              <a:buNone/>
            </a:pPr>
            <a:r>
              <a:rPr lang="en-US" sz="6600" dirty="0">
                <a:latin typeface="NTPreCursive" panose="03000400000000000000" pitchFamily="66" charset="0"/>
              </a:rPr>
              <a:t>"I was complaining that I had no shoes till I met a man who had no feet." </a:t>
            </a:r>
            <a:endParaRPr lang="en-US" sz="6600" dirty="0" smtClean="0">
              <a:latin typeface="NTPreCursive" panose="03000400000000000000" pitchFamily="66" charset="0"/>
            </a:endParaRPr>
          </a:p>
          <a:p>
            <a:pPr marL="0" indent="0" algn="ctr">
              <a:buNone/>
            </a:pPr>
            <a:r>
              <a:rPr lang="en-US" sz="6600" dirty="0">
                <a:latin typeface="NTPreCursive" panose="03000400000000000000" pitchFamily="66" charset="0"/>
              </a:rPr>
              <a:t/>
            </a:r>
            <a:br>
              <a:rPr lang="en-US" sz="6600" dirty="0">
                <a:latin typeface="NTPreCursive" panose="03000400000000000000" pitchFamily="66" charset="0"/>
              </a:rPr>
            </a:br>
            <a:r>
              <a:rPr lang="en-US" sz="6600" dirty="0" smtClean="0">
                <a:latin typeface="NTPreCursive" panose="03000400000000000000" pitchFamily="66" charset="0"/>
              </a:rPr>
              <a:t>–</a:t>
            </a:r>
            <a:r>
              <a:rPr lang="en-US" sz="6600" i="1" dirty="0" smtClean="0">
                <a:latin typeface="NTPreCursive" panose="03000400000000000000" pitchFamily="66" charset="0"/>
              </a:rPr>
              <a:t>Confucius</a:t>
            </a:r>
            <a:endParaRPr lang="en-US" sz="6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2034" y="297125"/>
            <a:ext cx="2717800" cy="1244794"/>
          </a:xfrm>
          <a:prstGeom prst="rect">
            <a:avLst/>
          </a:prstGeom>
        </p:spPr>
      </p:pic>
    </p:spTree>
    <p:extLst>
      <p:ext uri="{BB962C8B-B14F-4D97-AF65-F5344CB8AC3E}">
        <p14:creationId xmlns:p14="http://schemas.microsoft.com/office/powerpoint/2010/main" val="206916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129" y="2031814"/>
            <a:ext cx="10515600" cy="4351338"/>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600" dirty="0" smtClean="0">
                <a:latin typeface="NTPreCursivefk normal" charset="0"/>
                <a:ea typeface="NTPreCursivefk normal" charset="0"/>
                <a:cs typeface="NTPreCursivefk normal" charset="0"/>
              </a:rPr>
              <a:t>“Life is not about waiting for the storms to pass … it’s about  learning to dance in the rain!”     - Unknown</a:t>
            </a:r>
            <a:endParaRPr lang="en-US" sz="6600" dirty="0">
              <a:latin typeface="NTPreCursivefk normal" charset="0"/>
              <a:ea typeface="NTPreCursivefk normal" charset="0"/>
              <a:cs typeface="NTPreCursivefk norm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2034" y="297125"/>
            <a:ext cx="2717800" cy="1244794"/>
          </a:xfrm>
          <a:prstGeom prst="rect">
            <a:avLst/>
          </a:prstGeom>
        </p:spPr>
      </p:pic>
    </p:spTree>
    <p:extLst>
      <p:ext uri="{BB962C8B-B14F-4D97-AF65-F5344CB8AC3E}">
        <p14:creationId xmlns:p14="http://schemas.microsoft.com/office/powerpoint/2010/main" val="2604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989" y="1989884"/>
            <a:ext cx="10564906" cy="4868116"/>
          </a:xfrm>
        </p:spPr>
        <p:txBody>
          <a:bodyPr>
            <a:normAutofit lnSpcReduction="10000"/>
          </a:bodyPr>
          <a:lstStyle/>
          <a:p>
            <a:pPr marL="0" indent="0" algn="ctr">
              <a:buNone/>
            </a:pPr>
            <a:r>
              <a:rPr lang="en-GB" sz="7100" dirty="0" smtClean="0">
                <a:latin typeface="NTPreCursive" panose="03000400000000000000" pitchFamily="66" charset="0"/>
              </a:rPr>
              <a:t>“He </a:t>
            </a:r>
            <a:r>
              <a:rPr lang="en-GB" sz="7100" dirty="0">
                <a:latin typeface="NTPreCursive" panose="03000400000000000000" pitchFamily="66" charset="0"/>
              </a:rPr>
              <a:t>is a wise man who does not grieve for the things which he has not, but rejoices for those which he has.” </a:t>
            </a:r>
            <a:r>
              <a:rPr lang="en-GB" sz="6600" dirty="0">
                <a:latin typeface="NTPreCursive" panose="03000400000000000000" pitchFamily="66" charset="0"/>
              </a:rPr>
              <a:t/>
            </a:r>
            <a:br>
              <a:rPr lang="en-GB" sz="6600" dirty="0">
                <a:latin typeface="NTPreCursive" panose="03000400000000000000" pitchFamily="66" charset="0"/>
              </a:rPr>
            </a:br>
            <a:endParaRPr lang="en-US" sz="6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2034" y="297125"/>
            <a:ext cx="2717800" cy="1244794"/>
          </a:xfrm>
          <a:prstGeom prst="rect">
            <a:avLst/>
          </a:prstGeom>
        </p:spPr>
      </p:pic>
    </p:spTree>
    <p:extLst>
      <p:ext uri="{BB962C8B-B14F-4D97-AF65-F5344CB8AC3E}">
        <p14:creationId xmlns:p14="http://schemas.microsoft.com/office/powerpoint/2010/main" val="173846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r>
              <a:rPr lang="en-GB" sz="6600" dirty="0">
                <a:latin typeface="NTPreCursive" panose="03000400000000000000" pitchFamily="66" charset="0"/>
              </a:rPr>
              <a:t>“Gratitude is the ability to experience life as a gift. It liberates us from the prison of self-preoccupation.” </a:t>
            </a:r>
            <a:endParaRPr lang="en-GB" sz="6600" dirty="0" smtClean="0">
              <a:latin typeface="NTPreCursive" panose="03000400000000000000" pitchFamily="66" charset="0"/>
            </a:endParaRPr>
          </a:p>
          <a:p>
            <a:pPr marL="0" indent="0" algn="ctr">
              <a:buNone/>
            </a:pPr>
            <a:r>
              <a:rPr lang="en-GB" sz="6600" dirty="0" smtClean="0">
                <a:latin typeface="NTPreCursive" panose="03000400000000000000" pitchFamily="66" charset="0"/>
              </a:rPr>
              <a:t> - </a:t>
            </a:r>
            <a:r>
              <a:rPr lang="en-GB" sz="6600" i="1" dirty="0">
                <a:latin typeface="NTPreCursive" panose="03000400000000000000" pitchFamily="66" charset="0"/>
              </a:rPr>
              <a:t>John </a:t>
            </a:r>
            <a:r>
              <a:rPr lang="en-GB" sz="6600" i="1" dirty="0" err="1">
                <a:latin typeface="NTPreCursive" panose="03000400000000000000" pitchFamily="66" charset="0"/>
              </a:rPr>
              <a:t>Ortberg</a:t>
            </a:r>
            <a:endParaRPr lang="en-US" sz="6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2034" y="297125"/>
            <a:ext cx="2717800" cy="1244794"/>
          </a:xfrm>
          <a:prstGeom prst="rect">
            <a:avLst/>
          </a:prstGeom>
        </p:spPr>
      </p:pic>
    </p:spTree>
    <p:extLst>
      <p:ext uri="{BB962C8B-B14F-4D97-AF65-F5344CB8AC3E}">
        <p14:creationId xmlns:p14="http://schemas.microsoft.com/office/powerpoint/2010/main" val="1805547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185" y="360486"/>
            <a:ext cx="11107615" cy="6198576"/>
          </a:xfrm>
        </p:spPr>
        <p:txBody>
          <a:bodyPr numCol="2">
            <a:noAutofit/>
          </a:bodyPr>
          <a:lstStyle/>
          <a:p>
            <a:pPr marL="742950" indent="-742950">
              <a:buFont typeface="+mj-lt"/>
              <a:buAutoNum type="arabicPeriod"/>
            </a:pPr>
            <a:r>
              <a:rPr lang="en-GB" sz="1200" dirty="0">
                <a:latin typeface="NTPreCursive" panose="03000400000000000000" pitchFamily="66" charset="0"/>
              </a:rPr>
              <a:t>Gratitude is not only the greatest of virtues, but the parent of all the others.</a:t>
            </a:r>
            <a:br>
              <a:rPr lang="en-GB" sz="1200" dirty="0">
                <a:latin typeface="NTPreCursive" panose="03000400000000000000" pitchFamily="66" charset="0"/>
              </a:rPr>
            </a:br>
            <a:r>
              <a:rPr lang="en-GB" sz="1200" dirty="0">
                <a:latin typeface="NTPreCursive" panose="03000400000000000000" pitchFamily="66" charset="0"/>
              </a:rPr>
              <a:t>- </a:t>
            </a:r>
            <a:r>
              <a:rPr lang="en-GB" sz="1200" i="1" dirty="0">
                <a:latin typeface="NTPreCursive" panose="03000400000000000000" pitchFamily="66" charset="0"/>
              </a:rPr>
              <a:t>Cicero</a:t>
            </a:r>
            <a:endParaRPr lang="en-GB" sz="1200" dirty="0">
              <a:latin typeface="NTPreCursive" panose="03000400000000000000" pitchFamily="66" charset="0"/>
            </a:endParaRPr>
          </a:p>
          <a:p>
            <a:pPr marL="742950" indent="-742950">
              <a:buFont typeface="+mj-lt"/>
              <a:buAutoNum type="arabicPeriod"/>
            </a:pPr>
            <a:r>
              <a:rPr lang="en-GB" sz="1200" dirty="0">
                <a:latin typeface="NTPreCursive" panose="03000400000000000000" pitchFamily="66" charset="0"/>
              </a:rPr>
              <a:t>I was complaining that I had no shoes till I met a man who had no feet.</a:t>
            </a:r>
            <a:br>
              <a:rPr lang="en-GB" sz="1200" dirty="0">
                <a:latin typeface="NTPreCursive" panose="03000400000000000000" pitchFamily="66" charset="0"/>
              </a:rPr>
            </a:br>
            <a:r>
              <a:rPr lang="en-GB" sz="1200" dirty="0">
                <a:latin typeface="NTPreCursive" panose="03000400000000000000" pitchFamily="66" charset="0"/>
              </a:rPr>
              <a:t>- </a:t>
            </a:r>
            <a:r>
              <a:rPr lang="en-GB" sz="1200" i="1" dirty="0">
                <a:latin typeface="NTPreCursive" panose="03000400000000000000" pitchFamily="66" charset="0"/>
              </a:rPr>
              <a:t>Confucius</a:t>
            </a:r>
            <a:endParaRPr lang="en-GB" sz="1200" dirty="0">
              <a:latin typeface="NTPreCursive" panose="03000400000000000000" pitchFamily="66" charset="0"/>
            </a:endParaRPr>
          </a:p>
          <a:p>
            <a:pPr marL="742950" indent="-742950">
              <a:buFont typeface="+mj-lt"/>
              <a:buAutoNum type="arabicPeriod"/>
            </a:pPr>
            <a:r>
              <a:rPr lang="en-GB" sz="1200" dirty="0">
                <a:latin typeface="NTPreCursive" panose="03000400000000000000" pitchFamily="66" charset="0"/>
              </a:rPr>
              <a:t>Be the change you wish to see in the world.</a:t>
            </a:r>
            <a:br>
              <a:rPr lang="en-GB" sz="1200" dirty="0">
                <a:latin typeface="NTPreCursive" panose="03000400000000000000" pitchFamily="66" charset="0"/>
              </a:rPr>
            </a:br>
            <a:r>
              <a:rPr lang="en-GB" sz="1200" dirty="0">
                <a:latin typeface="NTPreCursive" panose="03000400000000000000" pitchFamily="66" charset="0"/>
              </a:rPr>
              <a:t>-</a:t>
            </a:r>
            <a:r>
              <a:rPr lang="en-GB" sz="1200" i="1" dirty="0">
                <a:latin typeface="NTPreCursive" panose="03000400000000000000" pitchFamily="66" charset="0"/>
              </a:rPr>
              <a:t> Ghandi</a:t>
            </a:r>
            <a:endParaRPr lang="en-GB" sz="1200" dirty="0">
              <a:latin typeface="NTPreCursive" panose="03000400000000000000" pitchFamily="66" charset="0"/>
            </a:endParaRPr>
          </a:p>
          <a:p>
            <a:pPr marL="742950" indent="-742950">
              <a:buFont typeface="+mj-lt"/>
              <a:buAutoNum type="arabicPeriod"/>
            </a:pPr>
            <a:r>
              <a:rPr lang="en-GB" sz="1200" dirty="0">
                <a:latin typeface="NTPreCursive" panose="03000400000000000000" pitchFamily="66" charset="0"/>
              </a:rPr>
              <a:t>When you arise in the morning, give thanks for the morning light, for your life and strength. Give thanks for your food, and the joy of living. If you see no reason for giving thanks, the fault lies with yourself.</a:t>
            </a:r>
            <a:br>
              <a:rPr lang="en-GB" sz="1200" dirty="0">
                <a:latin typeface="NTPreCursive" panose="03000400000000000000" pitchFamily="66" charset="0"/>
              </a:rPr>
            </a:br>
            <a:r>
              <a:rPr lang="en-GB" sz="1200" dirty="0">
                <a:latin typeface="NTPreCursive" panose="03000400000000000000" pitchFamily="66" charset="0"/>
              </a:rPr>
              <a:t>- </a:t>
            </a:r>
            <a:r>
              <a:rPr lang="en-GB" sz="1200" i="1" dirty="0">
                <a:latin typeface="NTPreCursive" panose="03000400000000000000" pitchFamily="66" charset="0"/>
              </a:rPr>
              <a:t>Tecumseh, Shawnee Chief</a:t>
            </a:r>
            <a:endParaRPr lang="en-GB" sz="1200" dirty="0">
              <a:latin typeface="NTPreCursive" panose="03000400000000000000" pitchFamily="66" charset="0"/>
            </a:endParaRPr>
          </a:p>
          <a:p>
            <a:pPr marL="742950" indent="-742950">
              <a:buFont typeface="+mj-lt"/>
              <a:buAutoNum type="arabicPeriod"/>
            </a:pPr>
            <a:r>
              <a:rPr lang="en-GB" sz="1200" dirty="0">
                <a:latin typeface="NTPreCursive" panose="03000400000000000000" pitchFamily="66" charset="0"/>
              </a:rPr>
              <a:t>To speak gratitude is courteous and pleasant, to enact gratitude is generous and noble, but to live gratitude is to touch Heaven. </a:t>
            </a:r>
            <a:br>
              <a:rPr lang="en-GB" sz="1200" dirty="0">
                <a:latin typeface="NTPreCursive" panose="03000400000000000000" pitchFamily="66" charset="0"/>
              </a:rPr>
            </a:br>
            <a:r>
              <a:rPr lang="en-GB" sz="1200" dirty="0">
                <a:latin typeface="NTPreCursive" panose="03000400000000000000" pitchFamily="66" charset="0"/>
              </a:rPr>
              <a:t>- </a:t>
            </a:r>
            <a:r>
              <a:rPr lang="en-GB" sz="1200" i="1" dirty="0">
                <a:latin typeface="NTPreCursive" panose="03000400000000000000" pitchFamily="66" charset="0"/>
              </a:rPr>
              <a:t>Johannes A. </a:t>
            </a:r>
            <a:r>
              <a:rPr lang="en-GB" sz="1200" i="1" dirty="0" err="1">
                <a:latin typeface="NTPreCursive" panose="03000400000000000000" pitchFamily="66" charset="0"/>
              </a:rPr>
              <a:t>Gaertner</a:t>
            </a:r>
            <a:endParaRPr lang="en-GB" sz="1200" dirty="0">
              <a:latin typeface="NTPreCursive" panose="03000400000000000000" pitchFamily="66" charset="0"/>
            </a:endParaRPr>
          </a:p>
          <a:p>
            <a:pPr marL="742950" indent="-742950">
              <a:buFont typeface="+mj-lt"/>
              <a:buAutoNum type="arabicPeriod"/>
            </a:pPr>
            <a:r>
              <a:rPr lang="en-GB" sz="1200" dirty="0">
                <a:latin typeface="NTPreCursive" panose="03000400000000000000" pitchFamily="66" charset="0"/>
              </a:rPr>
              <a:t>We tend to forget that happiness doesn’t come as a result of getting something we don’t have, but rather of recognizing and appreciating what we do have.</a:t>
            </a:r>
            <a:br>
              <a:rPr lang="en-GB" sz="1200" dirty="0">
                <a:latin typeface="NTPreCursive" panose="03000400000000000000" pitchFamily="66" charset="0"/>
              </a:rPr>
            </a:br>
            <a:r>
              <a:rPr lang="en-GB" sz="1200" dirty="0">
                <a:latin typeface="NTPreCursive" panose="03000400000000000000" pitchFamily="66" charset="0"/>
              </a:rPr>
              <a:t>- </a:t>
            </a:r>
            <a:r>
              <a:rPr lang="en-GB" sz="1200" i="1" dirty="0">
                <a:latin typeface="NTPreCursive" panose="03000400000000000000" pitchFamily="66" charset="0"/>
              </a:rPr>
              <a:t>Fredrick </a:t>
            </a:r>
            <a:r>
              <a:rPr lang="en-GB" sz="1200" i="1" dirty="0" err="1">
                <a:latin typeface="NTPreCursive" panose="03000400000000000000" pitchFamily="66" charset="0"/>
              </a:rPr>
              <a:t>Koeing</a:t>
            </a:r>
            <a:endParaRPr lang="en-GB" sz="1200" dirty="0">
              <a:latin typeface="NTPreCursive" panose="03000400000000000000" pitchFamily="66" charset="0"/>
            </a:endParaRPr>
          </a:p>
          <a:p>
            <a:pPr marL="742950" indent="-742950">
              <a:buFont typeface="+mj-lt"/>
              <a:buAutoNum type="arabicPeriod"/>
            </a:pPr>
            <a:r>
              <a:rPr lang="en-GB" sz="1200" dirty="0">
                <a:latin typeface="NTPreCursive" panose="03000400000000000000" pitchFamily="66" charset="0"/>
              </a:rPr>
              <a:t>If the only prayed you ever say is thank you, that would be sufficient.</a:t>
            </a:r>
            <a:br>
              <a:rPr lang="en-GB" sz="1200" dirty="0">
                <a:latin typeface="NTPreCursive" panose="03000400000000000000" pitchFamily="66" charset="0"/>
              </a:rPr>
            </a:br>
            <a:r>
              <a:rPr lang="en-GB" sz="1200" dirty="0">
                <a:latin typeface="NTPreCursive" panose="03000400000000000000" pitchFamily="66" charset="0"/>
              </a:rPr>
              <a:t>- </a:t>
            </a:r>
            <a:r>
              <a:rPr lang="en-GB" sz="1200" i="1" dirty="0">
                <a:latin typeface="NTPreCursive" panose="03000400000000000000" pitchFamily="66" charset="0"/>
              </a:rPr>
              <a:t>Meister Johann </a:t>
            </a:r>
            <a:r>
              <a:rPr lang="en-GB" sz="1200" i="1" dirty="0" err="1">
                <a:latin typeface="NTPreCursive" panose="03000400000000000000" pitchFamily="66" charset="0"/>
              </a:rPr>
              <a:t>Eckhardt</a:t>
            </a:r>
            <a:endParaRPr lang="en-GB" sz="1200" dirty="0">
              <a:latin typeface="NTPreCursive" panose="03000400000000000000" pitchFamily="66" charset="0"/>
            </a:endParaRPr>
          </a:p>
          <a:p>
            <a:pPr marL="742950" indent="-742950">
              <a:buFont typeface="+mj-lt"/>
              <a:buAutoNum type="arabicPeriod"/>
            </a:pPr>
            <a:r>
              <a:rPr lang="en-GB" sz="1200" dirty="0">
                <a:latin typeface="NTPreCursive" panose="03000400000000000000" pitchFamily="66" charset="0"/>
              </a:rPr>
              <a:t>Two kinds of gratitude: The sudden king we feel for what we take;; the larger kind for what we give.</a:t>
            </a:r>
            <a:br>
              <a:rPr lang="en-GB" sz="1200" dirty="0">
                <a:latin typeface="NTPreCursive" panose="03000400000000000000" pitchFamily="66" charset="0"/>
              </a:rPr>
            </a:br>
            <a:r>
              <a:rPr lang="en-GB" sz="1200" dirty="0">
                <a:latin typeface="NTPreCursive" panose="03000400000000000000" pitchFamily="66" charset="0"/>
              </a:rPr>
              <a:t>- </a:t>
            </a:r>
            <a:r>
              <a:rPr lang="en-GB" sz="1200" i="1" dirty="0">
                <a:latin typeface="NTPreCursive" panose="03000400000000000000" pitchFamily="66" charset="0"/>
              </a:rPr>
              <a:t>Edwin Arlington Robinson</a:t>
            </a:r>
            <a:endParaRPr lang="en-GB" sz="1200" dirty="0">
              <a:latin typeface="NTPreCursive" panose="03000400000000000000" pitchFamily="66" charset="0"/>
            </a:endParaRPr>
          </a:p>
          <a:p>
            <a:pPr marL="742950" indent="-742950">
              <a:buFont typeface="+mj-lt"/>
              <a:buAutoNum type="arabicPeriod"/>
            </a:pPr>
            <a:r>
              <a:rPr lang="en-GB" sz="1200" dirty="0">
                <a:latin typeface="NTPreCursive" panose="03000400000000000000" pitchFamily="66" charset="0"/>
              </a:rPr>
              <a:t>Ingratitude produces pride while gratitude produces humility.</a:t>
            </a:r>
            <a:br>
              <a:rPr lang="en-GB" sz="1200" dirty="0">
                <a:latin typeface="NTPreCursive" panose="03000400000000000000" pitchFamily="66" charset="0"/>
              </a:rPr>
            </a:br>
            <a:r>
              <a:rPr lang="en-GB" sz="1200" dirty="0">
                <a:latin typeface="NTPreCursive" panose="03000400000000000000" pitchFamily="66" charset="0"/>
              </a:rPr>
              <a:t>-</a:t>
            </a:r>
            <a:r>
              <a:rPr lang="en-GB" sz="1200" i="1" dirty="0">
                <a:latin typeface="NTPreCursive" panose="03000400000000000000" pitchFamily="66" charset="0"/>
              </a:rPr>
              <a:t> Orrin Wood</a:t>
            </a:r>
            <a:endParaRPr lang="en-GB" sz="1200" dirty="0">
              <a:latin typeface="NTPreCursive" panose="03000400000000000000" pitchFamily="66" charset="0"/>
            </a:endParaRPr>
          </a:p>
          <a:p>
            <a:pPr marL="742950" indent="-742950">
              <a:buFont typeface="+mj-lt"/>
              <a:buAutoNum type="arabicPeriod"/>
            </a:pPr>
            <a:r>
              <a:rPr lang="en-GB" sz="1200" dirty="0">
                <a:latin typeface="NTPreCursive" panose="03000400000000000000" pitchFamily="66" charset="0"/>
              </a:rPr>
              <a:t>Gratitude unlocks the fullness of life. It turns what we have into enough, and more. It turns denial into acceptance, chaos to order, confusion to clarity. It can turn a meal into a feast, a house into a home, a stranger into a friend.</a:t>
            </a:r>
            <a:br>
              <a:rPr lang="en-GB" sz="1200" dirty="0">
                <a:latin typeface="NTPreCursive" panose="03000400000000000000" pitchFamily="66" charset="0"/>
              </a:rPr>
            </a:br>
            <a:r>
              <a:rPr lang="en-GB" sz="1200" dirty="0">
                <a:latin typeface="NTPreCursive" panose="03000400000000000000" pitchFamily="66" charset="0"/>
              </a:rPr>
              <a:t>-</a:t>
            </a:r>
            <a:r>
              <a:rPr lang="en-GB" sz="1200" i="1" dirty="0">
                <a:latin typeface="NTPreCursive" panose="03000400000000000000" pitchFamily="66" charset="0"/>
              </a:rPr>
              <a:t> Melody Beattie</a:t>
            </a:r>
            <a:endParaRPr lang="en-GB" sz="1200" dirty="0">
              <a:latin typeface="NTPreCursive" panose="03000400000000000000" pitchFamily="66" charset="0"/>
            </a:endParaRPr>
          </a:p>
          <a:p>
            <a:pPr marL="742950" indent="-742950">
              <a:buFont typeface="+mj-lt"/>
              <a:buAutoNum type="arabicPeriod"/>
            </a:pPr>
            <a:r>
              <a:rPr lang="en-GB" sz="1200" dirty="0">
                <a:latin typeface="NTPreCursive" panose="03000400000000000000" pitchFamily="66" charset="0"/>
              </a:rPr>
              <a:t>Gratitude is the ability to experience life as a gift. It liberates us from the prison of self-preoccupation.</a:t>
            </a:r>
            <a:br>
              <a:rPr lang="en-GB" sz="1200" dirty="0">
                <a:latin typeface="NTPreCursive" panose="03000400000000000000" pitchFamily="66" charset="0"/>
              </a:rPr>
            </a:br>
            <a:r>
              <a:rPr lang="en-GB" sz="1200" dirty="0">
                <a:latin typeface="NTPreCursive" panose="03000400000000000000" pitchFamily="66" charset="0"/>
              </a:rPr>
              <a:t>- </a:t>
            </a:r>
            <a:r>
              <a:rPr lang="en-GB" sz="1200" i="1" dirty="0">
                <a:latin typeface="NTPreCursive" panose="03000400000000000000" pitchFamily="66" charset="0"/>
              </a:rPr>
              <a:t>John </a:t>
            </a:r>
            <a:r>
              <a:rPr lang="en-GB" sz="1200" i="1" dirty="0" err="1">
                <a:latin typeface="NTPreCursive" panose="03000400000000000000" pitchFamily="66" charset="0"/>
              </a:rPr>
              <a:t>Ortberg</a:t>
            </a:r>
            <a:endParaRPr lang="en-GB" sz="1200" dirty="0">
              <a:latin typeface="NTPreCursive" panose="03000400000000000000" pitchFamily="66" charset="0"/>
            </a:endParaRPr>
          </a:p>
          <a:p>
            <a:pPr marL="742950" indent="-742950">
              <a:buFont typeface="+mj-lt"/>
              <a:buAutoNum type="arabicPeriod"/>
            </a:pPr>
            <a:r>
              <a:rPr lang="en-GB" sz="1200" dirty="0">
                <a:latin typeface="NTPreCursive" panose="03000400000000000000" pitchFamily="66" charset="0"/>
              </a:rPr>
              <a:t>Let us be grateful to people who make us happy; they are the charming gardeners who make our souls blossom.</a:t>
            </a:r>
            <a:br>
              <a:rPr lang="en-GB" sz="1200" dirty="0">
                <a:latin typeface="NTPreCursive" panose="03000400000000000000" pitchFamily="66" charset="0"/>
              </a:rPr>
            </a:br>
            <a:r>
              <a:rPr lang="en-GB" sz="1200" dirty="0">
                <a:latin typeface="NTPreCursive" panose="03000400000000000000" pitchFamily="66" charset="0"/>
              </a:rPr>
              <a:t>- </a:t>
            </a:r>
            <a:r>
              <a:rPr lang="en-GB" sz="1200" i="1" dirty="0">
                <a:latin typeface="NTPreCursive" panose="03000400000000000000" pitchFamily="66" charset="0"/>
              </a:rPr>
              <a:t>Marcel Proust</a:t>
            </a:r>
            <a:endParaRPr lang="en-GB" sz="1200" dirty="0">
              <a:latin typeface="NTPreCursive" panose="03000400000000000000" pitchFamily="66" charset="0"/>
            </a:endParaRPr>
          </a:p>
          <a:p>
            <a:pPr marL="742950" indent="-742950">
              <a:buFont typeface="+mj-lt"/>
              <a:buAutoNum type="arabicPeriod"/>
            </a:pPr>
            <a:r>
              <a:rPr lang="en-GB" sz="1200" dirty="0">
                <a:latin typeface="NTPreCursive" panose="03000400000000000000" pitchFamily="66" charset="0"/>
              </a:rPr>
              <a:t>You simply will not be the same person two months from now after consciously giving thanks teach day for the abundance that exists in your life. And you will have set in motion an ancient spiritual law: the more you have and are grateful for, the more will be given you.</a:t>
            </a:r>
            <a:br>
              <a:rPr lang="en-GB" sz="1200" dirty="0">
                <a:latin typeface="NTPreCursive" panose="03000400000000000000" pitchFamily="66" charset="0"/>
              </a:rPr>
            </a:br>
            <a:r>
              <a:rPr lang="en-GB" sz="1200" dirty="0">
                <a:latin typeface="NTPreCursive" panose="03000400000000000000" pitchFamily="66" charset="0"/>
              </a:rPr>
              <a:t>- </a:t>
            </a:r>
            <a:r>
              <a:rPr lang="en-GB" sz="1200" i="1" dirty="0">
                <a:latin typeface="NTPreCursive" panose="03000400000000000000" pitchFamily="66" charset="0"/>
              </a:rPr>
              <a:t>Sarah Ban </a:t>
            </a:r>
            <a:r>
              <a:rPr lang="en-GB" sz="1200" i="1" dirty="0" err="1">
                <a:latin typeface="NTPreCursive" panose="03000400000000000000" pitchFamily="66" charset="0"/>
              </a:rPr>
              <a:t>Breathnach</a:t>
            </a:r>
            <a:endParaRPr lang="en-GB" sz="1200" dirty="0">
              <a:latin typeface="NTPreCursive" panose="03000400000000000000" pitchFamily="66" charset="0"/>
            </a:endParaRPr>
          </a:p>
          <a:p>
            <a:pPr marL="742950" indent="-742950">
              <a:buFont typeface="+mj-lt"/>
              <a:buAutoNum type="arabicPeriod"/>
            </a:pPr>
            <a:r>
              <a:rPr lang="en-GB" sz="1200" dirty="0">
                <a:latin typeface="NTPreCursive" panose="03000400000000000000" pitchFamily="66" charset="0"/>
              </a:rPr>
              <a:t>Life is not about waiting for the storms to pass… its about learning to dance in the rain!</a:t>
            </a:r>
            <a:br>
              <a:rPr lang="en-GB" sz="1200" dirty="0">
                <a:latin typeface="NTPreCursive" panose="03000400000000000000" pitchFamily="66" charset="0"/>
              </a:rPr>
            </a:br>
            <a:r>
              <a:rPr lang="en-GB" sz="1200" dirty="0">
                <a:latin typeface="NTPreCursive" panose="03000400000000000000" pitchFamily="66" charset="0"/>
              </a:rPr>
              <a:t>- </a:t>
            </a:r>
            <a:r>
              <a:rPr lang="en-GB" sz="1200" i="1" dirty="0">
                <a:latin typeface="NTPreCursive" panose="03000400000000000000" pitchFamily="66" charset="0"/>
              </a:rPr>
              <a:t>Unknown</a:t>
            </a:r>
            <a:endParaRPr lang="en-GB" sz="1200" dirty="0">
              <a:latin typeface="NTPreCursive" panose="03000400000000000000" pitchFamily="66" charset="0"/>
            </a:endParaRPr>
          </a:p>
          <a:p>
            <a:pPr marL="742950" indent="-742950">
              <a:buFont typeface="+mj-lt"/>
              <a:buAutoNum type="arabicPeriod"/>
            </a:pPr>
            <a:r>
              <a:rPr lang="en-GB" sz="1200" dirty="0">
                <a:latin typeface="NTPreCursive" panose="03000400000000000000" pitchFamily="66" charset="0"/>
              </a:rPr>
              <a:t>He is a wise man who does not grieve for the things which he has not but rejoices for those which he has.</a:t>
            </a:r>
            <a:br>
              <a:rPr lang="en-GB" sz="1200" dirty="0">
                <a:latin typeface="NTPreCursive" panose="03000400000000000000" pitchFamily="66" charset="0"/>
              </a:rPr>
            </a:br>
            <a:r>
              <a:rPr lang="en-GB" sz="1200" dirty="0">
                <a:latin typeface="NTPreCursive" panose="03000400000000000000" pitchFamily="66" charset="0"/>
              </a:rPr>
              <a:t>-</a:t>
            </a:r>
            <a:r>
              <a:rPr lang="en-GB" sz="1200" i="1" dirty="0">
                <a:latin typeface="NTPreCursive" panose="03000400000000000000" pitchFamily="66" charset="0"/>
              </a:rPr>
              <a:t> Epictetus</a:t>
            </a:r>
            <a:endParaRPr lang="en-GB" sz="1200" dirty="0">
              <a:latin typeface="NTPreCursive" panose="03000400000000000000" pitchFamily="66" charset="0"/>
            </a:endParaRPr>
          </a:p>
          <a:p>
            <a:pPr marL="742950" indent="-742950">
              <a:buFont typeface="+mj-lt"/>
              <a:buAutoNum type="arabicPeriod"/>
            </a:pPr>
            <a:r>
              <a:rPr lang="en-GB" sz="1200" dirty="0">
                <a:latin typeface="NTPreCursive" panose="03000400000000000000" pitchFamily="66" charset="0"/>
              </a:rPr>
              <a:t>If you concentrate on finding whatever is good in every situation, you will discover that your life will suddenly be filled with gratitude, a feeling that nurtures the soul.</a:t>
            </a:r>
            <a:br>
              <a:rPr lang="en-GB" sz="1200" dirty="0">
                <a:latin typeface="NTPreCursive" panose="03000400000000000000" pitchFamily="66" charset="0"/>
              </a:rPr>
            </a:br>
            <a:r>
              <a:rPr lang="en-GB" sz="1200" dirty="0">
                <a:latin typeface="NTPreCursive" panose="03000400000000000000" pitchFamily="66" charset="0"/>
              </a:rPr>
              <a:t>- </a:t>
            </a:r>
            <a:r>
              <a:rPr lang="en-GB" sz="1200" i="1" dirty="0">
                <a:latin typeface="NTPreCursive" panose="03000400000000000000" pitchFamily="66" charset="0"/>
              </a:rPr>
              <a:t>Rabbi Harold Kushner</a:t>
            </a:r>
            <a:endParaRPr lang="en-GB" sz="1200" dirty="0">
              <a:latin typeface="NTPreCursive" panose="03000400000000000000" pitchFamily="66" charset="0"/>
            </a:endParaRPr>
          </a:p>
          <a:p>
            <a:pPr marL="742950" indent="-742950">
              <a:buFont typeface="+mj-lt"/>
              <a:buAutoNum type="arabicPeriod"/>
            </a:pPr>
            <a:r>
              <a:rPr lang="en-GB" sz="1200" dirty="0">
                <a:latin typeface="NTPreCursive" panose="03000400000000000000" pitchFamily="66" charset="0"/>
              </a:rPr>
              <a:t>Thankfulness is the beginning of gratitude. Gratitude is the completion of thankfulness. Thankfulness may consist merely of words. Gratitude is shown in acts.</a:t>
            </a:r>
            <a:br>
              <a:rPr lang="en-GB" sz="1200" dirty="0">
                <a:latin typeface="NTPreCursive" panose="03000400000000000000" pitchFamily="66" charset="0"/>
              </a:rPr>
            </a:br>
            <a:r>
              <a:rPr lang="en-GB" sz="1200" dirty="0">
                <a:latin typeface="NTPreCursive" panose="03000400000000000000" pitchFamily="66" charset="0"/>
              </a:rPr>
              <a:t>-</a:t>
            </a:r>
            <a:r>
              <a:rPr lang="en-GB" sz="1200" i="1" dirty="0">
                <a:latin typeface="NTPreCursive" panose="03000400000000000000" pitchFamily="66" charset="0"/>
              </a:rPr>
              <a:t>David O. McKay</a:t>
            </a:r>
            <a:endParaRPr lang="en-GB" sz="1200" dirty="0">
              <a:latin typeface="NTPreCursive" panose="03000400000000000000" pitchFamily="66" charset="0"/>
            </a:endParaRPr>
          </a:p>
          <a:p>
            <a:pPr marL="742950" indent="-742950">
              <a:buFont typeface="+mj-lt"/>
              <a:buAutoNum type="arabicPeriod"/>
            </a:pPr>
            <a:r>
              <a:rPr lang="en-GB" sz="1200" dirty="0">
                <a:latin typeface="NTPreCursive" panose="03000400000000000000" pitchFamily="66" charset="0"/>
              </a:rPr>
              <a:t>Happiness cannot be travelled to, owned, earned, worn or consumed. Happiness is the spiritual experience of living every minute with love, grace and gratitude. </a:t>
            </a:r>
            <a:br>
              <a:rPr lang="en-GB" sz="1200" dirty="0">
                <a:latin typeface="NTPreCursive" panose="03000400000000000000" pitchFamily="66" charset="0"/>
              </a:rPr>
            </a:br>
            <a:r>
              <a:rPr lang="en-GB" sz="1200" dirty="0">
                <a:latin typeface="NTPreCursive" panose="03000400000000000000" pitchFamily="66" charset="0"/>
              </a:rPr>
              <a:t>- </a:t>
            </a:r>
            <a:r>
              <a:rPr lang="en-GB" sz="1200" i="1" dirty="0">
                <a:latin typeface="NTPreCursive" panose="03000400000000000000" pitchFamily="66" charset="0"/>
              </a:rPr>
              <a:t>Denis Wheatley</a:t>
            </a:r>
            <a:endParaRPr lang="en-GB" sz="1200" dirty="0">
              <a:latin typeface="NTPreCursive" panose="03000400000000000000" pitchFamily="66" charset="0"/>
            </a:endParaRPr>
          </a:p>
          <a:p>
            <a:pPr marL="742950" indent="-742950">
              <a:buFont typeface="+mj-lt"/>
              <a:buAutoNum type="arabicPeriod"/>
            </a:pPr>
            <a:r>
              <a:rPr lang="en-GB" sz="1200" dirty="0">
                <a:latin typeface="NTPreCursive" panose="03000400000000000000" pitchFamily="66" charset="0"/>
              </a:rPr>
              <a:t>Feeling gratitude and not expressing it is like wrapping a present and not giving it.</a:t>
            </a:r>
            <a:br>
              <a:rPr lang="en-GB" sz="1200" dirty="0">
                <a:latin typeface="NTPreCursive" panose="03000400000000000000" pitchFamily="66" charset="0"/>
              </a:rPr>
            </a:br>
            <a:r>
              <a:rPr lang="en-GB" sz="1200" dirty="0">
                <a:latin typeface="NTPreCursive" panose="03000400000000000000" pitchFamily="66" charset="0"/>
              </a:rPr>
              <a:t>- </a:t>
            </a:r>
            <a:r>
              <a:rPr lang="en-GB" sz="1200" i="1" dirty="0">
                <a:latin typeface="NTPreCursive" panose="03000400000000000000" pitchFamily="66" charset="0"/>
              </a:rPr>
              <a:t>William Arthur Ward</a:t>
            </a:r>
            <a:endParaRPr lang="en-GB" sz="1200" dirty="0">
              <a:latin typeface="NTPreCursive" panose="03000400000000000000" pitchFamily="66" charset="0"/>
            </a:endParaRPr>
          </a:p>
          <a:p>
            <a:pPr marL="742950" indent="-742950">
              <a:buFont typeface="+mj-lt"/>
              <a:buAutoNum type="arabicPeriod"/>
            </a:pPr>
            <a:endParaRPr lang="en-GB" sz="1200" dirty="0">
              <a:latin typeface="NTPreCursive" panose="03000400000000000000" pitchFamily="66" charset="0"/>
            </a:endParaRPr>
          </a:p>
          <a:p>
            <a:pPr marL="742950" indent="-742950">
              <a:buFont typeface="+mj-lt"/>
              <a:buAutoNum type="arabicPeriod"/>
            </a:pPr>
            <a:endParaRPr lang="en-GB" sz="1200" i="1" dirty="0">
              <a:latin typeface="NTPreCursive" panose="03000400000000000000"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2687" y="5497286"/>
            <a:ext cx="2717800" cy="1244794"/>
          </a:xfrm>
          <a:prstGeom prst="rect">
            <a:avLst/>
          </a:prstGeom>
        </p:spPr>
      </p:pic>
    </p:spTree>
    <p:extLst>
      <p:ext uri="{BB962C8B-B14F-4D97-AF65-F5344CB8AC3E}">
        <p14:creationId xmlns:p14="http://schemas.microsoft.com/office/powerpoint/2010/main" val="1892698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Words>
  <Application>Microsoft Macintosh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Calibri Light</vt:lpstr>
      <vt:lpstr>NTPreCursive</vt:lpstr>
      <vt:lpstr>NTPreCursivefk normal</vt:lpstr>
      <vt:lpstr>Arial</vt:lpstr>
      <vt:lpstr>Office Theme</vt:lpstr>
      <vt:lpstr>PowerPoint Presentation</vt:lpstr>
      <vt:lpstr>Gratitude Quotes Poster</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cp:revision>
  <dcterms:created xsi:type="dcterms:W3CDTF">2016-05-11T15:17:06Z</dcterms:created>
  <dcterms:modified xsi:type="dcterms:W3CDTF">2016-05-11T15:17:26Z</dcterms:modified>
</cp:coreProperties>
</file>