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6" r:id="rId3"/>
    <p:sldId id="265" r:id="rId4"/>
    <p:sldId id="275" r:id="rId5"/>
    <p:sldId id="266" r:id="rId6"/>
    <p:sldId id="267" r:id="rId7"/>
    <p:sldId id="277" r:id="rId8"/>
    <p:sldId id="274" r:id="rId9"/>
    <p:sldId id="260" r:id="rId10"/>
    <p:sldId id="262" r:id="rId11"/>
    <p:sldId id="263" r:id="rId12"/>
    <p:sldId id="264" r:id="rId13"/>
    <p:sldId id="27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833"/>
  </p:normalViewPr>
  <p:slideViewPr>
    <p:cSldViewPr snapToGrid="0">
      <p:cViewPr varScale="1">
        <p:scale>
          <a:sx n="107" d="100"/>
          <a:sy n="10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289F-A499-405F-9D42-4868B8F957B0}" type="datetimeFigureOut">
              <a:rPr lang="en-US"/>
              <a:t>5/11/16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D33B-D210-4864-96B8-09983AD60A8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9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1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05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4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1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33B-D210-4864-96B8-09983AD60A8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2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3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5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0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4D6-AAD6-4EDC-96B9-43767AFB93A1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D7F9-9043-4D8F-954C-EB70CFD75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8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168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Year 2: </a:t>
            </a:r>
            <a:r>
              <a:rPr lang="en-US" sz="1100" b="1">
                <a:latin typeface="NTPreCursivefk normal" charset="0"/>
                <a:ea typeface="NTPreCursivefk normal" charset="0"/>
                <a:cs typeface="NTPreCursivefk normal" charset="0"/>
              </a:rPr>
              <a:t>Summer 1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US" sz="1100" b="1" dirty="0" err="1">
                <a:latin typeface="NTPreCursivefk normal" charset="0"/>
                <a:ea typeface="NTPreCursivefk normal" charset="0"/>
                <a:cs typeface="NTPreCursivefk normal" charset="0"/>
              </a:rPr>
              <a:t>Judgement</a:t>
            </a:r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 and Prudence, Forgiveness, Appreciation and Awe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10" y="666954"/>
            <a:ext cx="8116616" cy="57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77" y="898162"/>
            <a:ext cx="10515600" cy="1244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NTPreCursivefk normal" charset="0"/>
                <a:ea typeface="NTPreCursivefk normal" charset="0"/>
                <a:cs typeface="NTPreCursivefk normal" charset="0"/>
              </a:rPr>
              <a:t>Why do you think she keeps the coins in a jar?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92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NTPreCursivefk normal" charset="0"/>
                <a:ea typeface="NTPreCursivefk normal" charset="0"/>
                <a:cs typeface="NTPreCursivefk normal" charset="0"/>
              </a:rPr>
              <a:t>Why doesn’t she spend her coins?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09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77" y="-7541"/>
            <a:ext cx="9661604" cy="72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854" y="1249560"/>
            <a:ext cx="7970292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NTPreCursivefk normal" charset="0"/>
                <a:ea typeface="NTPreCursivefk normal" charset="0"/>
                <a:cs typeface="NTPreCursivefk normal" charset="0"/>
              </a:rPr>
              <a:t>One day she </a:t>
            </a:r>
            <a:r>
              <a:rPr lang="en-GB" sz="5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was counting her </a:t>
            </a:r>
            <a:r>
              <a:rPr lang="en-GB" sz="5400" dirty="0">
                <a:latin typeface="NTPreCursivefk normal" charset="0"/>
                <a:ea typeface="NTPreCursivefk normal" charset="0"/>
                <a:cs typeface="NTPreCursivefk normal" charset="0"/>
              </a:rPr>
              <a:t>coins </a:t>
            </a:r>
            <a:r>
              <a:rPr lang="en-GB" sz="5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when</a:t>
            </a:r>
            <a:r>
              <a:rPr lang="en-GB" sz="5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she suddenly gasped</a:t>
            </a:r>
            <a:endParaRPr lang="en-GB" sz="54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r>
              <a:rPr lang="en-GB" sz="5400" dirty="0">
                <a:latin typeface="NTPreCursivefk normal" charset="0"/>
                <a:ea typeface="NTPreCursivefk normal" charset="0"/>
                <a:cs typeface="NTPreCursivefk normal" charset="0"/>
              </a:rPr>
              <a:t>‘Oh no!’ one of them i</a:t>
            </a:r>
            <a:r>
              <a:rPr lang="en-GB" sz="5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 </a:t>
            </a:r>
            <a:r>
              <a:rPr lang="en-GB" sz="5400" dirty="0">
                <a:latin typeface="NTPreCursivefk normal" charset="0"/>
                <a:ea typeface="NTPreCursivefk normal" charset="0"/>
                <a:cs typeface="NTPreCursivefk normal" charset="0"/>
              </a:rPr>
              <a:t>missing!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8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970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The lady </a:t>
            </a: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is </a:t>
            </a: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very </a:t>
            </a:r>
            <a:r>
              <a:rPr lang="en-US" sz="96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prudent</a:t>
            </a: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, and </a:t>
            </a: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saves </a:t>
            </a:r>
            <a:r>
              <a:rPr lang="en-US" sz="96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her money carefully. </a:t>
            </a:r>
            <a:endParaRPr lang="en-US" sz="96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32" y="189245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42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She </a:t>
            </a:r>
            <a:r>
              <a:rPr lang="en-GB" sz="8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still has </a:t>
            </a:r>
            <a:r>
              <a:rPr lang="en-GB" sz="8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9 coins left, does it matter about the missing one?  </a:t>
            </a:r>
            <a:endParaRPr lang="en-GB" sz="80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25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19" y="238475"/>
            <a:ext cx="8919950" cy="1954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The </a:t>
            </a:r>
            <a:r>
              <a:rPr lang="en-GB" sz="4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lady got down on her hands and knees and she searched the whole house from top to bottom.  </a:t>
            </a:r>
          </a:p>
        </p:txBody>
      </p:sp>
      <p:pic>
        <p:nvPicPr>
          <p:cNvPr id="8196" name="Picture 4" descr="Looking Under the Bed - Ryan McVay/The Image Bank/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6" y="2333767"/>
            <a:ext cx="9635318" cy="47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1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89" y="1528742"/>
            <a:ext cx="111285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>
                <a:latin typeface="NTPreCursivefk normal" charset="0"/>
                <a:ea typeface="NTPreCursivefk normal" charset="0"/>
                <a:cs typeface="NTPreCursivefk normal" charset="0"/>
              </a:rPr>
              <a:t>Why did she bother to search so much when she had nine </a:t>
            </a:r>
            <a:r>
              <a:rPr lang="en-GB" sz="8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other coins ? </a:t>
            </a:r>
            <a:endParaRPr lang="en-GB" sz="88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69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752" y="4890402"/>
            <a:ext cx="10515600" cy="2792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When she found the coin she was so happy. She put the coin in the jar and screwed the lid on tightly.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7"/>
          <a:stretch/>
        </p:blipFill>
        <p:spPr>
          <a:xfrm>
            <a:off x="4966399" y="118423"/>
            <a:ext cx="3001323" cy="45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457237"/>
            <a:ext cx="4948451" cy="5426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5400" dirty="0">
                <a:latin typeface="NTPreCursivefk normal" charset="0"/>
                <a:ea typeface="NTPreCursivefk normal" charset="0"/>
                <a:cs typeface="NTPreCursivefk normal" charset="0"/>
              </a:rPr>
              <a:t>The lady felt very happy knowing that her coins were there, just in case she needed them one rainy day</a:t>
            </a:r>
            <a:r>
              <a:rPr lang="en-GB" sz="6000" dirty="0">
                <a:latin typeface="NTPreCursivefk normal" charset="0"/>
                <a:ea typeface="NTPreCursivefk normal" charset="0"/>
                <a:cs typeface="NTPreCursivefk normal" charset="0"/>
              </a:rPr>
              <a:t>.</a:t>
            </a:r>
          </a:p>
        </p:txBody>
      </p:sp>
      <p:pic>
        <p:nvPicPr>
          <p:cNvPr id="9218" name="Picture 2" descr="http://thumbs.dreamstime.com/x/happy-senior-old-lady-21133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"/>
          <a:stretch/>
        </p:blipFill>
        <p:spPr bwMode="auto">
          <a:xfrm>
            <a:off x="5896767" y="231913"/>
            <a:ext cx="4613986" cy="66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6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8" y="72816"/>
            <a:ext cx="9165846" cy="68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NTPreCursivefk normal" charset="0"/>
                <a:ea typeface="NTPreCursivefk normal" charset="0"/>
                <a:cs typeface="NTPreCursivefk normal" charset="0"/>
              </a:rPr>
              <a:t>The Lost Coin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NTPreCursivefk normal" charset="0"/>
                <a:ea typeface="NTPreCursivefk normal" charset="0"/>
                <a:cs typeface="NTPreCursivefk normal" charset="0"/>
              </a:rPr>
              <a:t>Adapted for </a:t>
            </a:r>
            <a:r>
              <a:rPr lang="en-GB" dirty="0" err="1">
                <a:latin typeface="NTPreCursivefk normal" charset="0"/>
                <a:ea typeface="NTPreCursivefk normal" charset="0"/>
                <a:cs typeface="NTPreCursivefk normal" charset="0"/>
              </a:rPr>
              <a:t>Floreat</a:t>
            </a:r>
            <a:r>
              <a:rPr lang="en-GB" dirty="0">
                <a:latin typeface="NTPreCursivefk normal" charset="0"/>
                <a:ea typeface="NTPreCursivefk normal" charset="0"/>
                <a:cs typeface="NTPreCursivefk normal" charset="0"/>
              </a:rPr>
              <a:t> from Luke 15: 8-10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862" y="20485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78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53" y="196884"/>
            <a:ext cx="7095281" cy="4746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42118"/>
            <a:ext cx="12026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Once there was a lady who </a:t>
            </a:r>
            <a:r>
              <a:rPr lang="en-GB" sz="4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worked hard all year round on her</a:t>
            </a:r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r>
              <a:rPr lang="en-GB" sz="4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beautiful </a:t>
            </a:r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garden. </a:t>
            </a:r>
          </a:p>
          <a:p>
            <a:pPr algn="ctr"/>
            <a:endParaRPr lang="en-GB" sz="2400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0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438" y="912799"/>
            <a:ext cx="4896091" cy="4301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When summer came, her trees were full of crunchy, delicious apples. </a:t>
            </a:r>
            <a:endParaRPr lang="en-US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She worked all day picking the apples. When she was finished, she sold a box of them to Mr Stevens who gave her one coin</a:t>
            </a:r>
            <a:r>
              <a:rPr lang="en-GB" sz="4000" b="1" dirty="0">
                <a:solidFill>
                  <a:srgbClr val="002060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. </a:t>
            </a:r>
          </a:p>
        </p:txBody>
      </p:sp>
      <p:pic>
        <p:nvPicPr>
          <p:cNvPr id="6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8" y="5836848"/>
            <a:ext cx="782445" cy="5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7" y="127322"/>
            <a:ext cx="1699260" cy="78547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65" y="1506189"/>
            <a:ext cx="5607790" cy="4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390" y="1312295"/>
            <a:ext cx="6325654" cy="32926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The lady also grew juicy red strawberries. </a:t>
            </a:r>
          </a:p>
          <a:p>
            <a:pPr marL="0" indent="0" algn="ctr">
              <a:buNone/>
            </a:pPr>
            <a:r>
              <a:rPr lang="en-GB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She </a:t>
            </a: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worked hard all day in her kitchen, turning the strawberries into jam. When she was finished, she sold two jars of  it to Mrs Gibson for two coins.</a:t>
            </a:r>
          </a:p>
        </p:txBody>
      </p:sp>
      <p:sp>
        <p:nvSpPr>
          <p:cNvPr id="2" name="AutoShape 2" descr="Image result for strawber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trawberr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688700"/>
            <a:ext cx="4437020" cy="316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0" y="541327"/>
            <a:ext cx="3508382" cy="218656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5575" y="312738"/>
            <a:ext cx="5417544" cy="2341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4000" dirty="0">
              <a:latin typeface="Arial Black" panose="020B0A04020102020204" pitchFamily="34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>
              <a:latin typeface="Arial Black" panose="020B0A04020102020204" pitchFamily="34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latin typeface="Arial Black" panose="020B0A04020102020204" pitchFamily="34" charset="0"/>
                <a:ea typeface="NTPreCursivefk normal" charset="0"/>
                <a:cs typeface="NTPreCursivefk normal" charset="0"/>
              </a:rPr>
              <a:t>.</a:t>
            </a:r>
          </a:p>
        </p:txBody>
      </p:sp>
      <p:pic>
        <p:nvPicPr>
          <p:cNvPr id="8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1" y="5754958"/>
            <a:ext cx="551149" cy="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680" y="5754958"/>
            <a:ext cx="551149" cy="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62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536" y="976629"/>
            <a:ext cx="6317777" cy="563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The neighbour’s children saw her making jam and asked the lady to show them how to make it too! </a:t>
            </a:r>
          </a:p>
          <a:p>
            <a:pPr marL="0" indent="0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She worked all day teaching the children to make jam. When she was finished the children gave her three coins. </a:t>
            </a: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54137" cy="6730793"/>
          </a:xfrm>
          <a:prstGeom prst="rect">
            <a:avLst/>
          </a:prstGeom>
        </p:spPr>
      </p:pic>
      <p:pic>
        <p:nvPicPr>
          <p:cNvPr id="5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63" y="6014456"/>
            <a:ext cx="551149" cy="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76" y="5973792"/>
            <a:ext cx="551149" cy="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TlOH12audhlVIaS4XXTcDb6m20xCIcHKq1bFRRejXPxm2rjF5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36" y="5978709"/>
            <a:ext cx="551149" cy="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66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327" y="1113106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What were the different ways the lady earned money? </a:t>
            </a:r>
            <a:endParaRPr lang="en-US" sz="88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64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227589"/>
            <a:ext cx="6995615" cy="6237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But soon the wind and rain came. In the winter it was too cold for strawberries and the apple tree was bare!</a:t>
            </a:r>
          </a:p>
          <a:p>
            <a:pPr marL="0" indent="0" algn="ctr">
              <a:buNone/>
            </a:pPr>
            <a:endParaRPr lang="en-GB" sz="4000" dirty="0" smtClean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The lady </a:t>
            </a:r>
            <a:r>
              <a:rPr lang="en-GB" sz="4000" dirty="0" err="1" smtClean="0">
                <a:latin typeface="NTPreCursivefk normal" charset="0"/>
                <a:ea typeface="NTPreCursivefk normal" charset="0"/>
                <a:cs typeface="NTPreCursivefk normal" charset="0"/>
              </a:rPr>
              <a:t>couldn</a:t>
            </a:r>
            <a:r>
              <a:rPr lang="fr-FR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’</a:t>
            </a:r>
            <a:r>
              <a:rPr lang="en-GB" sz="40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t earn any money  - how do you think she survived through the winter?</a:t>
            </a:r>
            <a:endParaRPr lang="en-GB" sz="40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3074" name="Picture 2" descr="http://www.rgbstock.com/cache1nw64V/users/a/ay/ayla87/300/mfjI2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69" y="1117255"/>
            <a:ext cx="4189615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83125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78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3" y="309108"/>
            <a:ext cx="5801683" cy="5867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  <a:endParaRPr lang="en-GB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In </a:t>
            </a:r>
            <a:r>
              <a:rPr lang="en-GB" sz="4800" dirty="0">
                <a:latin typeface="NTPreCursivefk normal" charset="0"/>
                <a:ea typeface="NTPreCursivefk normal" charset="0"/>
                <a:cs typeface="NTPreCursivefk normal" charset="0"/>
              </a:rPr>
              <a:t>her </a:t>
            </a:r>
            <a:r>
              <a:rPr lang="en-GB" sz="48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house the lady keeps a </a:t>
            </a:r>
            <a:r>
              <a:rPr lang="en-GB" sz="4800" dirty="0">
                <a:latin typeface="NTPreCursivefk normal" charset="0"/>
                <a:ea typeface="NTPreCursivefk normal" charset="0"/>
                <a:cs typeface="NTPreCursivefk normal" charset="0"/>
              </a:rPr>
              <a:t>special little jar. </a:t>
            </a:r>
          </a:p>
          <a:p>
            <a:pPr marL="0" indent="0" algn="ctr">
              <a:buNone/>
            </a:pPr>
            <a:endParaRPr lang="en-GB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NTPreCursivefk normal" charset="0"/>
                <a:ea typeface="NTPreCursivefk normal" charset="0"/>
                <a:cs typeface="NTPreCursivefk normal" charset="0"/>
              </a:rPr>
              <a:t>In that jar are 10 shiny coins. </a:t>
            </a:r>
          </a:p>
        </p:txBody>
      </p:sp>
      <p:pic>
        <p:nvPicPr>
          <p:cNvPr id="5122" name="Picture 2" descr="http://o.aolcdn.com/dims-shared/dims3/GLOB/crop/3331x1825+193+377/resize/604x327!/format/jpg/quality/85/http:/o.aolcdn.com/hss/storage/adam/d19e9484f824a01d0d1aa7868cff9bf0/9305461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0"/>
          <a:stretch/>
        </p:blipFill>
        <p:spPr bwMode="auto">
          <a:xfrm>
            <a:off x="6860038" y="309108"/>
            <a:ext cx="4493762" cy="65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6" y="210491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16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405</Words>
  <Application>Microsoft Macintosh PowerPoint</Application>
  <PresentationFormat>Widescreen</PresentationFormat>
  <Paragraphs>49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Black</vt:lpstr>
      <vt:lpstr>Calibri</vt:lpstr>
      <vt:lpstr>Calibri Light</vt:lpstr>
      <vt:lpstr>NTPreCursivefk normal</vt:lpstr>
      <vt:lpstr>Arial</vt:lpstr>
      <vt:lpstr>Office Theme</vt:lpstr>
      <vt:lpstr>PowerPoint Presentation</vt:lpstr>
      <vt:lpstr>The Lost Coin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Coin</dc:title>
  <dc:creator>Jenn Gifford</dc:creator>
  <cp:lastModifiedBy>Microsoft Office User</cp:lastModifiedBy>
  <cp:revision>30</cp:revision>
  <dcterms:created xsi:type="dcterms:W3CDTF">2016-02-04T15:57:12Z</dcterms:created>
  <dcterms:modified xsi:type="dcterms:W3CDTF">2016-05-11T14:25:47Z</dcterms:modified>
</cp:coreProperties>
</file>